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</p:sldMasterIdLst>
  <p:notesMasterIdLst>
    <p:notesMasterId r:id="rId28"/>
  </p:notesMasterIdLst>
  <p:sldIdLst>
    <p:sldId id="257" r:id="rId5"/>
    <p:sldId id="258" r:id="rId6"/>
    <p:sldId id="298" r:id="rId7"/>
    <p:sldId id="286" r:id="rId8"/>
    <p:sldId id="265" r:id="rId9"/>
    <p:sldId id="266" r:id="rId10"/>
    <p:sldId id="268" r:id="rId11"/>
    <p:sldId id="301" r:id="rId12"/>
    <p:sldId id="304" r:id="rId13"/>
    <p:sldId id="273" r:id="rId14"/>
    <p:sldId id="269" r:id="rId15"/>
    <p:sldId id="302" r:id="rId16"/>
    <p:sldId id="271" r:id="rId17"/>
    <p:sldId id="287" r:id="rId18"/>
    <p:sldId id="270" r:id="rId19"/>
    <p:sldId id="289" r:id="rId20"/>
    <p:sldId id="277" r:id="rId21"/>
    <p:sldId id="283" r:id="rId22"/>
    <p:sldId id="293" r:id="rId23"/>
    <p:sldId id="279" r:id="rId24"/>
    <p:sldId id="278" r:id="rId25"/>
    <p:sldId id="280" r:id="rId26"/>
    <p:sldId id="3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Greene" initials="MG" lastIdx="12" clrIdx="0"/>
  <p:cmAuthor id="2" name="Marin Rowe" initials="MR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891"/>
    <a:srgbClr val="72BCB6"/>
    <a:srgbClr val="0123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087" autoAdjust="0"/>
  </p:normalViewPr>
  <p:slideViewPr>
    <p:cSldViewPr snapToGrid="0">
      <p:cViewPr varScale="1">
        <p:scale>
          <a:sx n="96" d="100"/>
          <a:sy n="96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BE53B-72F4-0845-8333-ABFC418D6A24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2528F-F04A-E540-BC63-92CB568E2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98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dirty="0" smtClean="0"/>
              <a:t>Incorpore la sincronización de Active </a:t>
            </a:r>
            <a:r>
              <a:rPr lang="es-ES" dirty="0" err="1" smtClean="0"/>
              <a:t>Directory</a:t>
            </a:r>
            <a:r>
              <a:rPr lang="es-ES" baseline="0" dirty="0" smtClean="0"/>
              <a:t> y el inicio de sesión único</a:t>
            </a:r>
            <a:endParaRPr lang="es-E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844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dirty="0" smtClean="0"/>
              <a:t>Asistencia multiplataforma:</a:t>
            </a:r>
          </a:p>
          <a:p>
            <a:pPr rtl="0"/>
            <a:r>
              <a:rPr lang="es-ES" dirty="0" smtClean="0"/>
              <a:t>Le ayudamos</a:t>
            </a:r>
            <a:r>
              <a:rPr lang="es-ES" baseline="0" dirty="0" smtClean="0"/>
              <a:t> a resolver los problemas independientemente del sistema operativo, dispositivo o navegador web que utilice su usuario final.</a:t>
            </a:r>
          </a:p>
          <a:p>
            <a:endParaRPr lang="es-E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124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9628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dirty="0" smtClean="0"/>
              <a:t>Gestiónelo todo desde un solo sitio.</a:t>
            </a:r>
          </a:p>
          <a:p>
            <a:pPr marL="171450" indent="-171450" rtl="0">
              <a:buFont typeface="Arial" charset="0"/>
              <a:buChar char="•"/>
            </a:pPr>
            <a:r>
              <a:rPr lang="es-ES" dirty="0" smtClean="0"/>
              <a:t>Control total sobre su centro de asistencia mediante la </a:t>
            </a:r>
            <a:r>
              <a:rPr lang="es-ES" baseline="0" dirty="0" smtClean="0"/>
              <a:t>asignación de unos permisos concretos</a:t>
            </a:r>
            <a:r>
              <a:rPr lang="es-ES" dirty="0" smtClean="0"/>
              <a:t> a cada grupo de técnicos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ES" baseline="0" dirty="0" smtClean="0"/>
              <a:t>No pierda detalle sobre lo que ocurre en su centro de asistencia con la supervisión de la actividad en tiempo real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ES" baseline="0" dirty="0" smtClean="0"/>
              <a:t>Comunique los resultados obtenidos con los informes avanzados</a:t>
            </a:r>
          </a:p>
          <a:p>
            <a:pPr marL="171450" indent="-171450" rtl="0">
              <a:buFont typeface="Arial" charset="0"/>
              <a:buChar char="•"/>
            </a:pPr>
            <a:r>
              <a:rPr lang="es-ES" baseline="0" dirty="0" smtClean="0"/>
              <a:t>Las notas de la sesión y el historial ayudan a los equipos a dar cuenta de su actividad y también son útiles para ampliar la base de conocimientos interna</a:t>
            </a:r>
          </a:p>
          <a:p>
            <a:pPr marL="171450" indent="-171450" rtl="0">
              <a:buFont typeface="Arial" charset="0"/>
              <a:buChar char="•"/>
            </a:pPr>
            <a:r>
              <a:rPr lang="es-ES" baseline="0" dirty="0" smtClean="0"/>
              <a:t>Envíe cada problema al técnico más adecuado con los canales de asistencia predefinidos</a:t>
            </a:r>
          </a:p>
          <a:p>
            <a:pPr marL="171450" indent="-171450">
              <a:buFont typeface="Arial" charset="0"/>
              <a:buChar char="•"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704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dirty="0" smtClean="0"/>
              <a:t>Opciones de personalización que le permiten dar visibilidad a su marca.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3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FontTx/>
              <a:buNone/>
            </a:pPr>
            <a:r>
              <a:rPr lang="es-ES" dirty="0" smtClean="0">
                <a:ea typeface="Arial" charset="0"/>
                <a:cs typeface="Arial" charset="0"/>
              </a:rPr>
              <a:t>API</a:t>
            </a:r>
          </a:p>
          <a:p>
            <a:pPr marL="285750" indent="-285750" rtl="0">
              <a:buFont typeface="Wingdings" charset="2"/>
              <a:buChar char="ü"/>
            </a:pPr>
            <a:r>
              <a:rPr lang="es-ES" dirty="0" smtClean="0">
                <a:ea typeface="Arial" charset="0"/>
                <a:cs typeface="Arial" charset="0"/>
              </a:rPr>
              <a:t>Realice tareas administrativas </a:t>
            </a:r>
          </a:p>
          <a:p>
            <a:pPr marL="285750" indent="-285750" rtl="0">
              <a:buFont typeface="Wingdings" charset="2"/>
              <a:buChar char="ü"/>
            </a:pPr>
            <a:r>
              <a:rPr lang="es-ES" dirty="0" smtClean="0">
                <a:ea typeface="Arial" charset="0"/>
                <a:cs typeface="Arial" charset="0"/>
              </a:rPr>
              <a:t>Inicie sesión desde otras aplicaciones</a:t>
            </a:r>
          </a:p>
          <a:p>
            <a:pPr marL="285750" indent="-285750" rtl="0">
              <a:buFont typeface="Wingdings" charset="2"/>
              <a:buChar char="ü"/>
            </a:pPr>
            <a:r>
              <a:rPr lang="es-ES" dirty="0" smtClean="0">
                <a:ea typeface="Arial" charset="0"/>
                <a:cs typeface="Arial" charset="0"/>
              </a:rPr>
              <a:t>Integre la solución en aplicaciones para centros de llamadas </a:t>
            </a:r>
          </a:p>
          <a:p>
            <a:pPr marL="285750" indent="-285750" rtl="0">
              <a:buFont typeface="Wingdings" charset="2"/>
              <a:buChar char="ü"/>
            </a:pPr>
            <a:r>
              <a:rPr lang="es-ES" dirty="0" smtClean="0">
                <a:ea typeface="Arial" charset="0"/>
                <a:cs typeface="Arial" charset="0"/>
              </a:rPr>
              <a:t>Téngalo todo organizado</a:t>
            </a:r>
          </a:p>
          <a:p>
            <a:endParaRPr lang="es-ES" dirty="0" smtClean="0"/>
          </a:p>
          <a:p>
            <a:pPr rtl="0"/>
            <a:r>
              <a:rPr lang="es-ES" dirty="0" smtClean="0"/>
              <a:t>Asistencia técnica desde la aplicación</a:t>
            </a:r>
          </a:p>
          <a:p>
            <a:pPr marL="285750" indent="-285750" rtl="0">
              <a:buFont typeface="Wingdings" charset="2"/>
              <a:buChar char="ü"/>
            </a:pPr>
            <a:r>
              <a:rPr lang="es-ES" sz="1200" dirty="0" smtClean="0">
                <a:ea typeface="Arial" charset="0"/>
                <a:cs typeface="Arial" charset="0"/>
              </a:rPr>
              <a:t>Ofrezca una experiencia integrada </a:t>
            </a:r>
          </a:p>
          <a:p>
            <a:pPr marL="285750" indent="-285750" rtl="0">
              <a:buFont typeface="Wingdings" charset="2"/>
              <a:buChar char="ü"/>
            </a:pPr>
            <a:r>
              <a:rPr lang="es-ES" sz="1200" dirty="0" smtClean="0">
                <a:ea typeface="Arial" charset="0"/>
                <a:cs typeface="Arial" charset="0"/>
              </a:rPr>
              <a:t>Recupere información del dispositivo</a:t>
            </a:r>
          </a:p>
          <a:p>
            <a:pPr marL="285750" indent="-285750" rtl="0">
              <a:buFont typeface="Wingdings" charset="2"/>
              <a:buChar char="ü"/>
            </a:pPr>
            <a:r>
              <a:rPr lang="es-ES" sz="1200" dirty="0" smtClean="0">
                <a:ea typeface="Arial" charset="0"/>
                <a:cs typeface="Arial" charset="0"/>
              </a:rPr>
              <a:t>Realice anotaciones en pantalla</a:t>
            </a:r>
          </a:p>
          <a:p>
            <a:pPr marL="285750" indent="-285750" rtl="0">
              <a:buFont typeface="Wingdings" charset="2"/>
              <a:buChar char="ü"/>
            </a:pPr>
            <a:r>
              <a:rPr lang="es-ES" sz="1200" dirty="0" smtClean="0">
                <a:ea typeface="Arial" charset="0"/>
                <a:cs typeface="Arial" charset="0"/>
              </a:rPr>
              <a:t>Visualice la transmisión de vídeo de un usuario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825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/>
              <a:t>Ventajas de la integración</a:t>
            </a:r>
          </a:p>
        </p:txBody>
      </p:sp>
    </p:spTree>
    <p:extLst>
      <p:ext uri="{BB962C8B-B14F-4D97-AF65-F5344CB8AC3E}">
        <p14:creationId xmlns:p14="http://schemas.microsoft.com/office/powerpoint/2010/main" val="1695593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dirty="0" smtClean="0"/>
              <a:t>Presentación de Servicios profesionales.</a:t>
            </a:r>
          </a:p>
          <a:p>
            <a:endParaRPr lang="es-ES" dirty="0" smtClean="0"/>
          </a:p>
          <a:p>
            <a:pPr rtl="0"/>
            <a:r>
              <a:rPr lang="es-ES" dirty="0" smtClean="0"/>
              <a:t>¿Deberíamos incluirlos?</a:t>
            </a: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126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494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567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889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sz="1400" dirty="0" err="1" smtClean="0">
                <a:solidFill>
                  <a:schemeClr val="bg1"/>
                </a:solidFill>
              </a:rPr>
              <a:t>Make</a:t>
            </a:r>
            <a:r>
              <a:rPr lang="es-ES" sz="1400" dirty="0" smtClean="0">
                <a:solidFill>
                  <a:schemeClr val="bg1"/>
                </a:solidFill>
              </a:rPr>
              <a:t> A </a:t>
            </a:r>
            <a:r>
              <a:rPr lang="es-ES" sz="1400" dirty="0" err="1" smtClean="0">
                <a:solidFill>
                  <a:schemeClr val="bg1"/>
                </a:solidFill>
              </a:rPr>
              <a:t>Wish</a:t>
            </a:r>
            <a:r>
              <a:rPr lang="es-ES" sz="1400" dirty="0" smtClean="0">
                <a:solidFill>
                  <a:schemeClr val="bg1"/>
                </a:solidFill>
              </a:rPr>
              <a:t>:</a:t>
            </a:r>
            <a:r>
              <a:rPr lang="es-ES" sz="1400" baseline="0" dirty="0" smtClean="0">
                <a:solidFill>
                  <a:schemeClr val="bg1"/>
                </a:solidFill>
              </a:rPr>
              <a:t> servicio de TI interno</a:t>
            </a:r>
          </a:p>
          <a:p>
            <a:endParaRPr lang="es-ES" sz="1400" dirty="0" smtClean="0">
              <a:solidFill>
                <a:schemeClr val="bg1"/>
              </a:solidFill>
            </a:endParaRPr>
          </a:p>
          <a:p>
            <a:pPr rtl="0"/>
            <a:r>
              <a:rPr lang="es-ES" sz="1400" dirty="0" smtClean="0">
                <a:solidFill>
                  <a:schemeClr val="bg1"/>
                </a:solidFill>
              </a:rPr>
              <a:t>Sector: </a:t>
            </a:r>
            <a:r>
              <a:rPr lang="es-ES" sz="1400" dirty="0" smtClean="0"/>
              <a:t>organización sin ánimo de lucro</a:t>
            </a:r>
          </a:p>
          <a:p>
            <a:pPr rtl="0"/>
            <a:r>
              <a:rPr lang="es-ES" sz="1400" dirty="0" smtClean="0">
                <a:solidFill>
                  <a:schemeClr val="bg1"/>
                </a:solidFill>
              </a:rPr>
              <a:t>Sede principal: </a:t>
            </a:r>
            <a:r>
              <a:rPr lang="es-ES" sz="1400" dirty="0" smtClean="0"/>
              <a:t>Phoenix, Arizona (Estados Unidos)</a:t>
            </a:r>
          </a:p>
          <a:p>
            <a:endParaRPr lang="es-ES" sz="1400" baseline="0" dirty="0" smtClean="0">
              <a:solidFill>
                <a:schemeClr val="bg1"/>
              </a:solidFill>
            </a:endParaRPr>
          </a:p>
          <a:p>
            <a:pPr rtl="0"/>
            <a:r>
              <a:rPr lang="es-ES" sz="1200" b="0" i="0" kern="1200" dirty="0" err="1" smtClean="0">
                <a:solidFill>
                  <a:schemeClr val="tx1"/>
                </a:solidFill>
                <a:effectLst/>
              </a:rPr>
              <a:t>Make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</a:rPr>
              <a:t>-A-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</a:rPr>
              <a:t>Wish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</a:rPr>
              <a:t>® cumple los deseos de niños con afecciones médicas que suponen un riesgo para su vida con el objetivo de enriquecer la experiencia humana con esperanza, fuerza y alegría. El equipo de TI de esta organización sin ánimo de lucro, compuesto por 10 personas, ofrece asistencia técnica a 150 empleados de la oficina nacional y proporciona servicios web, un sistema de tickets para el centro de asistencia técnica y alojamiento para los servidores de correo, sitios web, bases de datos y aplicaciones para más de 2500 voluntarios en 60 centros regionales repartidos por los Estados Unidos.</a:t>
            </a:r>
          </a:p>
          <a:p>
            <a:endParaRPr lang="es-ES" sz="1400" b="1" kern="1200" dirty="0" smtClean="0">
              <a:solidFill>
                <a:srgbClr val="0085CF"/>
              </a:solidFill>
              <a:cs typeface="Arial Rounded MT Bold"/>
            </a:endParaRP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</a:rPr>
              <a:t>El reto</a:t>
            </a:r>
          </a:p>
          <a:p>
            <a:pPr marL="290513" indent="-166688" rtl="0">
              <a:lnSpc>
                <a:spcPct val="120000"/>
              </a:lnSpc>
              <a:buFont typeface="Arial"/>
              <a:buChar char="•"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Este pequeño equipo necesitaba proporcionar asistencia técnica remota eficiente y segura, para no malgastar tiempo y dinero innecesarios en desplazamientos.</a:t>
            </a:r>
          </a:p>
          <a:p>
            <a:pPr marL="290513" indent="-166688" rtl="0">
              <a:lnSpc>
                <a:spcPct val="120000"/>
              </a:lnSpc>
              <a:buFont typeface="Arial"/>
              <a:buChar char="•"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 posibilidad de ejecutar varias sesiones simultáneas resultaba vital. </a:t>
            </a:r>
          </a:p>
          <a:p>
            <a:pPr marL="290513" indent="-166688" rtl="0">
              <a:lnSpc>
                <a:spcPct val="120000"/>
              </a:lnSpc>
              <a:buFont typeface="Arial"/>
              <a:buChar char="•"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Como los centros regionales tienen una gestión independiente y el equipo de TI no puede preinstalar software en máquinas que no son suyas, buscaban una solución que ofreciera opciones de control remoto y </a:t>
            </a:r>
            <a:r>
              <a:rPr lang="es-ES" dirty="0" smtClean="0"/>
              <a:t>formación a la carta.</a:t>
            </a:r>
            <a:r>
              <a:rPr lang="es-ES" sz="12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endParaRPr lang="es-ES" sz="1200" b="1" kern="1200" dirty="0" smtClean="0">
              <a:solidFill>
                <a:schemeClr val="tx1"/>
              </a:solidFill>
              <a:effectLst/>
            </a:endParaRP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</a:rPr>
              <a:t>La solución de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</a:rPr>
              <a:t>Rescue</a:t>
            </a:r>
            <a:endParaRPr lang="es-ES" sz="1200" b="1" kern="1200" dirty="0" smtClean="0">
              <a:solidFill>
                <a:schemeClr val="tx1"/>
              </a:solidFill>
              <a:effectLst/>
            </a:endParaRPr>
          </a:p>
          <a:p>
            <a:pPr marL="123825" rtl="0">
              <a:lnSpc>
                <a:spcPct val="110000"/>
              </a:lnSpc>
              <a:defRPr/>
            </a:pP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Make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-A-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Wish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® lleva usando LogMeIn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Rescue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desde hace seis años, y afirma que les ha salvado la vida desde su perfecta implementación.</a:t>
            </a:r>
          </a:p>
          <a:p>
            <a:endParaRPr lang="es-ES" sz="1200" b="1" kern="1200" dirty="0" smtClean="0">
              <a:solidFill>
                <a:schemeClr val="tx1"/>
              </a:solidFill>
              <a:effectLst/>
            </a:endParaRP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</a:rPr>
              <a:t>Resultados</a:t>
            </a:r>
          </a:p>
          <a:p>
            <a:pPr marL="290513" lvl="0" indent="-166688" rtl="0">
              <a:lnSpc>
                <a:spcPct val="120000"/>
              </a:lnSpc>
              <a:buFont typeface="Arial"/>
              <a:buChar char="•"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 capacidad de grabar, realizar anotaciones y asignar nombres a las sesiones evita a los técnicos el trabajo adicional que supone generar los informes.</a:t>
            </a:r>
          </a:p>
          <a:p>
            <a:pPr marL="290513" lvl="0" indent="-166688" rtl="0">
              <a:lnSpc>
                <a:spcPct val="120000"/>
              </a:lnSpc>
              <a:buFont typeface="Arial"/>
              <a:buChar char="•"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Los agentes ya no tienen que proporcionar formación y asistencia técnica a través del teléfono. Además, cada visita de incorporación presencial que se ahorran representa en torno a una semana de trabajo.</a:t>
            </a:r>
          </a:p>
          <a:p>
            <a:pPr marL="290513" lvl="0" indent="-166688" rtl="0">
              <a:lnSpc>
                <a:spcPct val="120000"/>
              </a:lnSpc>
              <a:buFont typeface="Arial"/>
              <a:buChar char="•"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LogMeIn les ha ayudado a reducir el tiempo de detección y solución de problemas en más de un 50%.</a:t>
            </a:r>
            <a:endParaRPr lang="es-ES" sz="1200" kern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F822C-66C3-A94A-84C7-2A54F42EFB26}" type="slidenum">
              <a:rPr kumimoji="0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92053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sz="1400" dirty="0" smtClean="0">
                <a:solidFill>
                  <a:schemeClr val="bg1"/>
                </a:solidFill>
              </a:rPr>
              <a:t>Vodafone:</a:t>
            </a:r>
            <a:r>
              <a:rPr lang="es-ES" sz="1400" baseline="0" dirty="0" smtClean="0">
                <a:solidFill>
                  <a:schemeClr val="bg1"/>
                </a:solidFill>
              </a:rPr>
              <a:t> </a:t>
            </a:r>
            <a:r>
              <a:rPr lang="es-ES" sz="1400" dirty="0" smtClean="0">
                <a:solidFill>
                  <a:schemeClr val="bg1"/>
                </a:solidFill>
              </a:rPr>
              <a:t>telecomunicaciones</a:t>
            </a:r>
          </a:p>
          <a:p>
            <a:endParaRPr lang="es-ES" sz="1400" dirty="0" smtClean="0">
              <a:solidFill>
                <a:schemeClr val="bg1"/>
              </a:solidFill>
            </a:endParaRPr>
          </a:p>
          <a:p>
            <a:pPr rtl="0"/>
            <a:r>
              <a:rPr lang="es-ES" sz="1400" dirty="0" smtClean="0">
                <a:solidFill>
                  <a:schemeClr val="bg1"/>
                </a:solidFill>
              </a:rPr>
              <a:t>Sede principal: </a:t>
            </a:r>
            <a:r>
              <a:rPr lang="es-ES" sz="1400" dirty="0" err="1" smtClean="0"/>
              <a:t>Newbury</a:t>
            </a:r>
            <a:r>
              <a:rPr lang="es-ES" sz="1400" dirty="0" smtClean="0"/>
              <a:t> (Reino Unido)</a:t>
            </a:r>
          </a:p>
          <a:p>
            <a:endParaRPr lang="es-ES" sz="1400" baseline="0" dirty="0" smtClean="0">
              <a:solidFill>
                <a:schemeClr val="bg1"/>
              </a:solidFill>
            </a:endParaRPr>
          </a:p>
          <a:p>
            <a:pPr rtl="0"/>
            <a:r>
              <a:rPr lang="es-ES" dirty="0" smtClean="0"/>
              <a:t>Vodafone, una de las mayores empresas de telecomunicaciones, presta servicios a millones de clientes de todo el mundo. </a:t>
            </a:r>
          </a:p>
          <a:p>
            <a:endParaRPr lang="es-ES" sz="1400" b="1" kern="1200" dirty="0" smtClean="0">
              <a:solidFill>
                <a:srgbClr val="0085CF"/>
              </a:solidFill>
              <a:cs typeface="Arial Rounded MT Bold"/>
            </a:endParaRP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</a:rPr>
              <a:t>El reto</a:t>
            </a:r>
          </a:p>
          <a:p>
            <a:pPr marL="290513" marR="0" lvl="0" indent="-166688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Necesitaba una solución de </a:t>
            </a:r>
            <a:r>
              <a:rPr kumimoji="0" lang="es-ES" sz="1200" b="0" i="0" u="none" strike="noStrike" kern="0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asistencia técnica remota eficaz y flexible</a:t>
            </a:r>
          </a:p>
          <a:p>
            <a:pPr marL="290513" marR="0" lvl="0" indent="-166688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 podía prestar asistencia a usuarios de </a:t>
            </a:r>
            <a:r>
              <a:rPr lang="es-ES" sz="1200" kern="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smartphones</a:t>
            </a: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de forma remota</a:t>
            </a:r>
          </a:p>
          <a:p>
            <a:pPr marL="290513" marR="0" lvl="0" indent="-166688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Aumentar los índices de resolución en la primera llamada y reducir los tiempos de las llamadas</a:t>
            </a:r>
          </a:p>
          <a:p>
            <a:pPr marL="290513" marR="0" lvl="0" indent="-166688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Una forma intuitiva y práctica de interactuar con los clientes</a:t>
            </a:r>
          </a:p>
          <a:p>
            <a:pPr rtl="0"/>
            <a:r>
              <a:rPr lang="es-ES" sz="12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</a:rPr>
              <a:t>La solución</a:t>
            </a:r>
            <a:r>
              <a:rPr lang="es-ES" sz="1200" b="1" kern="120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</a:rPr>
              <a:t> de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</a:rPr>
              <a:t>Rescue</a:t>
            </a:r>
            <a:endParaRPr lang="es-ES" sz="1200" b="1" kern="1200" dirty="0" smtClean="0">
              <a:solidFill>
                <a:schemeClr val="tx1"/>
              </a:solidFill>
              <a:effectLst/>
            </a:endParaRPr>
          </a:p>
          <a:p>
            <a:pPr marL="290513" marR="0" lvl="0" indent="-166688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Vodafone apostó por la asistencia técnica remota de LogMeIn </a:t>
            </a:r>
            <a:r>
              <a:rPr kumimoji="0" lang="es-ES" sz="1200" b="0" i="0" u="none" strike="noStrike" kern="0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Rescue</a:t>
            </a:r>
            <a:r>
              <a:rPr kumimoji="0" lang="es-ES" sz="1200" b="0" i="0" u="none" strike="noStrike" kern="0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90513" marR="0" lvl="0" indent="-166688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Una solución</a:t>
            </a: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garantía de </a:t>
            </a:r>
            <a:r>
              <a:rPr kumimoji="0" lang="es-ES" sz="1200" b="0" i="0" u="none" strike="noStrike" kern="0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fluidez y velocidad</a:t>
            </a: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en la asistencia y la interacción con los clientes</a:t>
            </a:r>
          </a:p>
          <a:p>
            <a:pPr marL="290513" marR="0" lvl="0" indent="-166688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Flexible y personalizable para adaptarla a las nuevas necesidades de la empresa</a:t>
            </a:r>
          </a:p>
          <a:p>
            <a:endParaRPr lang="es-ES" sz="1200" b="1" kern="1200" dirty="0" smtClean="0">
              <a:solidFill>
                <a:schemeClr val="tx1"/>
              </a:solidFill>
              <a:effectLst/>
            </a:endParaRP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</a:rPr>
              <a:t>Resultados</a:t>
            </a:r>
          </a:p>
          <a:p>
            <a:pPr marL="290513" lvl="0" indent="-166688" rtl="0">
              <a:lnSpc>
                <a:spcPct val="110000"/>
              </a:lnSpc>
              <a:buFont typeface="Arial"/>
              <a:buChar char="•"/>
              <a:defRPr/>
            </a:pP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Vodafone puede ofrecer a los usuarios de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smartphones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una asistencia técnica de tanta calidad como la prestada a los usuarios de PC. </a:t>
            </a:r>
          </a:p>
          <a:p>
            <a:pPr marL="290513" lvl="0" indent="-166688" rtl="0">
              <a:lnSpc>
                <a:spcPct val="110000"/>
              </a:lnSpc>
              <a:buFont typeface="Arial"/>
              <a:buChar char="•"/>
              <a:defRPr/>
            </a:pP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Rescue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permite a los especialistas en asistencia técnica compartir sesiones, una función importantísima, ya que los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smartphones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son cada vez más complejos.</a:t>
            </a:r>
          </a:p>
          <a:p>
            <a:pPr marL="290513" lvl="0" indent="-166688" rtl="0">
              <a:lnSpc>
                <a:spcPct val="110000"/>
              </a:lnSpc>
              <a:buFont typeface="Arial"/>
              <a:buChar char="•"/>
              <a:defRPr/>
            </a:pP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 ofrecer asistencia técnica con una sola </a:t>
            </a:r>
            <a:r>
              <a:rPr kumimoji="0" lang="es-ES" sz="1200" b="0" i="0" u="none" strike="noStrike" kern="0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herramienta, Vodafone puede formar a sus agentes una sola vez y abordar una amplia variedad de temas.</a:t>
            </a:r>
          </a:p>
          <a:p>
            <a:pPr marL="290513" marR="0" lvl="0" indent="-166688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Ha reducido </a:t>
            </a:r>
            <a:r>
              <a:rPr kumimoji="0" lang="es-ES" sz="1200" b="0" i="0" u="none" strike="noStrike" kern="0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el tiempo necesario para resolver problemas, ha disminuido el número de desplazamientos de los técnicos y ha recibido más comentarios positivos de sus clientes.</a:t>
            </a:r>
            <a:endParaRPr kumimoji="0" lang="es-ES" sz="1200" b="0" i="0" u="none" strike="noStrike" kern="0" cap="none" spc="0" normalizeH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F822C-66C3-A94A-84C7-2A54F42EFB26}" type="slidenum">
              <a:rPr kumimoji="0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9406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sz="1400" dirty="0" err="1" smtClean="0">
                <a:solidFill>
                  <a:schemeClr val="bg1"/>
                </a:solidFill>
              </a:rPr>
              <a:t>Arise</a:t>
            </a:r>
            <a:r>
              <a:rPr lang="es-ES" sz="1400" dirty="0" smtClean="0">
                <a:solidFill>
                  <a:schemeClr val="bg1"/>
                </a:solidFill>
              </a:rPr>
              <a:t>: </a:t>
            </a:r>
            <a:r>
              <a:rPr lang="es-ES" sz="1400" dirty="0" err="1" smtClean="0">
                <a:solidFill>
                  <a:schemeClr val="bg1"/>
                </a:solidFill>
              </a:rPr>
              <a:t>MSP</a:t>
            </a:r>
            <a:r>
              <a:rPr lang="es-ES" sz="1400" dirty="0" smtClean="0">
                <a:solidFill>
                  <a:schemeClr val="bg1"/>
                </a:solidFill>
              </a:rPr>
              <a:t>/</a:t>
            </a:r>
            <a:r>
              <a:rPr lang="es-ES" sz="1400" dirty="0" err="1" smtClean="0">
                <a:solidFill>
                  <a:schemeClr val="bg1"/>
                </a:solidFill>
              </a:rPr>
              <a:t>BPO</a:t>
            </a:r>
            <a:endParaRPr lang="es-ES" sz="1400" dirty="0" smtClean="0">
              <a:solidFill>
                <a:schemeClr val="bg1"/>
              </a:solidFill>
            </a:endParaRPr>
          </a:p>
          <a:p>
            <a:endParaRPr lang="es-ES" sz="1400" dirty="0" smtClean="0">
              <a:solidFill>
                <a:schemeClr val="bg1"/>
              </a:solidFill>
            </a:endParaRPr>
          </a:p>
          <a:p>
            <a:pPr rtl="0"/>
            <a:r>
              <a:rPr lang="es-ES" sz="1400" dirty="0" smtClean="0">
                <a:solidFill>
                  <a:schemeClr val="bg1"/>
                </a:solidFill>
              </a:rPr>
              <a:t>Sede principal: </a:t>
            </a:r>
            <a:r>
              <a:rPr lang="es-ES" sz="1400" dirty="0" smtClean="0"/>
              <a:t>Miramar, Florida (Estados Unidos)</a:t>
            </a:r>
          </a:p>
          <a:p>
            <a:endParaRPr lang="es-ES" sz="1400" baseline="0" dirty="0" smtClean="0">
              <a:solidFill>
                <a:schemeClr val="bg1"/>
              </a:solidFill>
            </a:endParaRPr>
          </a:p>
          <a:p>
            <a:pPr rtl="0"/>
            <a:r>
              <a:rPr lang="es-ES" dirty="0" err="1" smtClean="0"/>
              <a:t>Arise</a:t>
            </a:r>
            <a:r>
              <a:rPr lang="es-ES" dirty="0" smtClean="0"/>
              <a:t> Virtual </a:t>
            </a:r>
            <a:r>
              <a:rPr lang="es-ES" dirty="0" err="1" smtClean="0"/>
              <a:t>Solutions</a:t>
            </a:r>
            <a:r>
              <a:rPr lang="es-ES" dirty="0" smtClean="0"/>
              <a:t>, empresa líder en soluciones de atención al cliente para algunas de las empresas de productos y servicios de consumo más importantes del mundo, confía en una red de más de 5000 </a:t>
            </a:r>
            <a:r>
              <a:rPr lang="es-ES" dirty="0" err="1" smtClean="0"/>
              <a:t>teletrabajadores</a:t>
            </a:r>
            <a:r>
              <a:rPr lang="es-ES" dirty="0" smtClean="0"/>
              <a:t> autónomos de Estados Unidos y Europa. </a:t>
            </a:r>
          </a:p>
          <a:p>
            <a:endParaRPr lang="es-ES" sz="1400" b="1" kern="1200" dirty="0" smtClean="0">
              <a:solidFill>
                <a:srgbClr val="0085CF"/>
              </a:solidFill>
              <a:cs typeface="Arial Rounded MT Bold"/>
            </a:endParaRP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</a:rPr>
              <a:t>El reto</a:t>
            </a:r>
          </a:p>
          <a:p>
            <a:pPr marL="290513" indent="-166688" rtl="0">
              <a:lnSpc>
                <a:spcPct val="120000"/>
              </a:lnSpc>
              <a:buFont typeface="Arial"/>
              <a:buChar char="•"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 solución debía implementarse en miles de </a:t>
            </a:r>
            <a:r>
              <a:rPr lang="es-ES" sz="1200" kern="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teletrabajadores</a:t>
            </a: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que exigían sencillez, flexibilidad y facilidad de uso</a:t>
            </a:r>
          </a:p>
          <a:p>
            <a:pPr marL="290513" indent="-166688" rtl="0">
              <a:lnSpc>
                <a:spcPct val="120000"/>
              </a:lnSpc>
              <a:buFont typeface="Arial"/>
              <a:buChar char="•"/>
              <a:defRPr/>
            </a:pPr>
            <a:r>
              <a:rPr lang="es-ES" sz="1200" kern="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Arise</a:t>
            </a: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tenía que poder ofrecer a este personal una asistencia técnica remota inmediata</a:t>
            </a:r>
          </a:p>
          <a:p>
            <a:pPr marL="290513" indent="-166688" rtl="0">
              <a:lnSpc>
                <a:spcPct val="120000"/>
              </a:lnSpc>
              <a:buFont typeface="Arial"/>
              <a:buChar char="•"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Necesitaba una forma de supervisar el rendimiento de los agentes externalizados</a:t>
            </a:r>
          </a:p>
          <a:p>
            <a:pPr rtl="0"/>
            <a:r>
              <a:rPr lang="es-ES" sz="12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</a:rPr>
              <a:t>La solución de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</a:rPr>
              <a:t>Rescue</a:t>
            </a:r>
            <a:endParaRPr lang="es-ES" sz="1200" b="1" kern="1200" dirty="0" smtClean="0">
              <a:solidFill>
                <a:schemeClr val="tx1"/>
              </a:solidFill>
              <a:effectLst/>
            </a:endParaRPr>
          </a:p>
          <a:p>
            <a:pPr marL="290513" marR="0" lvl="0" indent="-166688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" sz="1200" kern="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Arise</a:t>
            </a: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apostó por la asistencia técnica remota de LogMeIn </a:t>
            </a:r>
            <a:r>
              <a:rPr kumimoji="0" lang="es-ES" sz="1200" b="0" i="0" u="none" strike="noStrike" kern="0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Rescue</a:t>
            </a:r>
            <a:r>
              <a:rPr kumimoji="0" lang="es-ES" sz="1200" b="0" i="0" u="none" strike="noStrike" kern="0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90513" marR="0" lvl="0" indent="-166688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Una solución</a:t>
            </a: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garantía de </a:t>
            </a:r>
            <a:r>
              <a:rPr kumimoji="0" lang="es-ES" sz="1200" b="0" i="0" u="none" strike="noStrike" kern="0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fluidez y velocidad</a:t>
            </a: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en la asistencia y la interacción con los clientes</a:t>
            </a:r>
          </a:p>
          <a:p>
            <a:pPr marL="290513" marR="0" lvl="0" indent="-166688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 resolución </a:t>
            </a:r>
            <a:r>
              <a:rPr kumimoji="0" lang="es-ES" sz="1200" b="0" i="0" u="none" strike="noStrike" kern="0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más rápida de los problemas maximiza la productividad</a:t>
            </a:r>
          </a:p>
          <a:p>
            <a:pPr rtl="0"/>
            <a:r>
              <a:rPr lang="es-ES" sz="12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</a:rPr>
              <a:t>Resultados</a:t>
            </a:r>
          </a:p>
          <a:p>
            <a:pPr marL="290513" lvl="0" indent="-166688" rtl="0">
              <a:lnSpc>
                <a:spcPct val="110000"/>
              </a:lnSpc>
              <a:buFont typeface="Arial"/>
              <a:buChar char="•"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El porcentaje de resolución en la primera llamada aumentó en un 23%, mientras que el número de repetición de llamadas se redujo en un 33% </a:t>
            </a:r>
          </a:p>
          <a:p>
            <a:pPr marL="290513" lvl="0" indent="-166688" rtl="0">
              <a:lnSpc>
                <a:spcPct val="110000"/>
              </a:lnSpc>
              <a:buFont typeface="Arial"/>
              <a:buChar char="•"/>
              <a:defRPr/>
            </a:pP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Las solicitudes de asistencia han aumentado en un 268%, con solo un 80% más de personal de asistencia técnica. </a:t>
            </a:r>
          </a:p>
          <a:p>
            <a:pPr marL="290513" lvl="0" indent="-166688" rtl="0">
              <a:lnSpc>
                <a:spcPct val="110000"/>
              </a:lnSpc>
              <a:buFont typeface="Arial"/>
              <a:buChar char="•"/>
              <a:defRPr/>
            </a:pPr>
            <a:r>
              <a:rPr lang="es-ES" sz="1200" kern="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Arise</a:t>
            </a:r>
            <a:r>
              <a:rPr lang="es-ES" sz="1200" kern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ahorra aproximadamente 48.000 dólares al mes en costes de asistencia técnica gracias a la mejora de la productividad del personal de asistencia</a:t>
            </a:r>
            <a:endParaRPr lang="es-ES" sz="1200" kern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F822C-66C3-A94A-84C7-2A54F42EFB26}" type="slidenum">
              <a:rPr kumimoji="0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16783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27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clientes reclaman una asistencia más rápida</a:t>
            </a:r>
          </a:p>
          <a:p>
            <a:pPr marL="171450" indent="-171450" rtl="0">
              <a:buFont typeface="Arial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81% de los clientes prueban con opciones de autoservicio antes de llamar a un centro de contacto</a:t>
            </a:r>
          </a:p>
          <a:p>
            <a:pPr marL="628650" lvl="1" indent="-171450" rtl="0">
              <a:buFont typeface="Arial" charset="0"/>
              <a:buChar char="•"/>
            </a:pP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Fuente: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«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[</a:t>
            </a:r>
            <a:r>
              <a:rPr lang="es-ES" sz="1200" kern="1200" baseline="0" dirty="0" smtClean="0">
                <a:solidFill>
                  <a:srgbClr val="0F5891"/>
                </a:solidFill>
                <a:effectLst/>
                <a:latin typeface="+mn-lt"/>
                <a:ea typeface="+mn-ea"/>
                <a:cs typeface="+mn-cs"/>
              </a:rPr>
              <a:t>https://hbr.org/webinar/2016/12/how-to-fix-customer-service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pPr marL="171450" indent="-171450" rtl="0">
              <a:buFont typeface="Arial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43% de los consumidores afirman que tienen que esperar demasiado para conectar con un agente de asistencia</a:t>
            </a:r>
          </a:p>
          <a:p>
            <a:pPr marL="628650" lvl="1" indent="-171450" rtl="0">
              <a:buFont typeface="Arial" charset="0"/>
              <a:buChar char="•"/>
            </a:pP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Fuente: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Ovum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«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Omni-Channel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[https://www.boldchat.com/resources/articles/research/ovum-deliver-the-omni-channel-support-customers-want]</a:t>
            </a:r>
          </a:p>
          <a:p>
            <a:pPr rt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clientes quieren recibir asistencia en cualquier dispositivo</a:t>
            </a:r>
          </a:p>
          <a:p>
            <a:pPr marL="171450" indent="-171450" rtl="0">
              <a:buFont typeface="Arial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83% de los consumidores utiliza aplicaciones móviles para la asistencia técnica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Fuente: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Ovum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«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Omni-Channel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[https://www.boldchat.com/resources/articles/research/ovum-deliver-the-omni-channel-support-customers-want]</a:t>
            </a:r>
          </a:p>
          <a:p>
            <a:pPr marL="171450" indent="-171450" rtl="0">
              <a:buFont typeface="Arial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2.000 millones 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smartphones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tabletas estarán presentes en el mercado en el año 2020</a:t>
            </a:r>
          </a:p>
          <a:p>
            <a:pPr marL="628650" lvl="1" indent="-171450" rtl="0">
              <a:buFont typeface="Arial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Insight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[http://www.ccsinsight.com/press/company-news/2556-lte-capable-mobile-phones-to-account-for-half-of-all-shipments-in-2016-as-china-remains-powerhouse-of-growth]</a:t>
            </a:r>
          </a:p>
          <a:p>
            <a:pPr rt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sistemas antiguos suponen un freno para los equipos</a:t>
            </a:r>
          </a:p>
          <a:p>
            <a:pPr marL="171450" indent="-171450" rtl="0">
              <a:buFont typeface="Arial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47% de los centros de contacto cree que una tecnología desfasada les impide prestar un servicio excelente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Fuente: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Ovum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«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Omni-Channel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[https://www.boldchat.com/resources/articles/research/ovum-deliver-the-omni-channel-support-customers-want]</a:t>
            </a:r>
          </a:p>
          <a:p>
            <a:pPr marL="171450" indent="-171450" rtl="0">
              <a:buFont typeface="Arial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72% ha abandonado una interacción móvil porque era demasiado compleja</a:t>
            </a:r>
          </a:p>
          <a:p>
            <a:pPr marL="628650" lvl="1" indent="-171450" rtl="0">
              <a:buFont typeface="Arial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Fuente: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Vanson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Bourne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«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Mobile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Engagement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2016» [https://www.boldchat.com/resources/articles/research/effective-mobile-engagement-2016]</a:t>
            </a:r>
          </a:p>
          <a:p>
            <a:pPr rt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experiencia del cliente es clave para mejorar la fidelidad</a:t>
            </a:r>
          </a:p>
          <a:p>
            <a:pPr marL="171450" indent="-171450" rtl="0">
              <a:buFont typeface="Arial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82% de los clientes han dejado de confiar en una marca tras una experiencia negativa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Fuente: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Ovum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«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Omni-Channel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[https://www.boldchat.com/resources/articles/research/ovum-deliver-the-omni-channel-support-customers-want]</a:t>
            </a:r>
          </a:p>
          <a:p>
            <a:pPr marL="171450" indent="-171450" rtl="0">
              <a:buFont typeface="Arial" charset="0"/>
              <a:buChar char="•"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experiencia del cliente, las mejores organizaciones superaron a las peores del mercado por un margen del 80%</a:t>
            </a:r>
          </a:p>
          <a:p>
            <a:pPr marL="628650" lvl="1" indent="-171450" rtl="0">
              <a:buFont typeface="Arial" charset="0"/>
              <a:buChar char="•"/>
            </a:pP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Fuente: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Forrester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«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Drives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Revenue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[https://www.forrester.com/report/Customer+Experience+Drives+Revenue+Growth+2016/-/E-RES125102]</a:t>
            </a:r>
            <a:endParaRPr lang="es-E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28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166" marR="0" lvl="0" indent="-185166" algn="l" rtl="0">
              <a:spcBef>
                <a:spcPts val="0"/>
              </a:spcBef>
              <a:spcAft>
                <a:spcPts val="0"/>
              </a:spcAft>
              <a:buClr>
                <a:srgbClr val="26556D"/>
              </a:buClr>
              <a:buSzPct val="100000"/>
              <a:buFont typeface="Arial"/>
              <a:buChar char="•"/>
            </a:pPr>
            <a:r>
              <a:rPr lang="es-ES" sz="1200" b="0" i="0" u="none" strike="noStrike" cap="none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Posibilidad para los agentes de prestar asistencia en más dispositivos </a:t>
            </a:r>
            <a:r>
              <a:rPr lang="es-ES" sz="1200" b="0" i="1" u="none" strike="noStrike" cap="none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desde </a:t>
            </a:r>
            <a:r>
              <a:rPr lang="es-ES" sz="1200" b="0" i="0" u="none" strike="noStrike" cap="none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más dispositivos que cualquier otra solución</a:t>
            </a:r>
          </a:p>
          <a:p>
            <a:pPr marL="185166" marR="0" lvl="0" indent="-185166" algn="l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26556D"/>
              </a:buClr>
              <a:buSzPct val="100000"/>
              <a:buFont typeface="Arial"/>
              <a:buChar char="•"/>
              <a:tabLst/>
              <a:defRPr/>
            </a:pPr>
            <a:r>
              <a:rPr lang="es-ES" sz="1200" b="0" i="0" u="none" strike="noStrike" cap="none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Resolución de problemas más rápida, </a:t>
            </a:r>
            <a:br>
              <a:rPr lang="es-ES" sz="1200" b="0" i="0" u="none" strike="noStrike" cap="none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-ES" sz="1200" b="0" i="0" u="none" strike="noStrike" cap="none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precisa y cómoda, para mejorar la experiencia del cliente</a:t>
            </a:r>
          </a:p>
          <a:p>
            <a:pPr marL="185166" marR="0" lvl="0" indent="-185166" algn="l" rtl="0">
              <a:spcBef>
                <a:spcPts val="1350"/>
              </a:spcBef>
              <a:spcAft>
                <a:spcPts val="0"/>
              </a:spcAft>
              <a:buClr>
                <a:srgbClr val="26556D"/>
              </a:buClr>
              <a:buSzPct val="100000"/>
              <a:buFont typeface="Arial"/>
              <a:buChar char="•"/>
            </a:pPr>
            <a:endParaRPr lang="es-ES" sz="1200" b="0" i="0" u="none" strike="noStrike" cap="none" dirty="0" smtClean="0">
              <a:solidFill>
                <a:srgbClr val="26556D"/>
              </a:solidFill>
              <a:latin typeface="Lato"/>
              <a:ea typeface="Lato"/>
              <a:cs typeface="Lato"/>
              <a:sym typeface="Lato"/>
            </a:endParaRPr>
          </a:p>
          <a:p>
            <a:pPr marL="185166" marR="0" lvl="0" indent="-185166" algn="l" rtl="0">
              <a:spcBef>
                <a:spcPts val="1350"/>
              </a:spcBef>
              <a:spcAft>
                <a:spcPts val="0"/>
              </a:spcAft>
              <a:buClr>
                <a:srgbClr val="26556D"/>
              </a:buClr>
              <a:buSzPct val="100000"/>
              <a:buFont typeface="Arial"/>
              <a:buChar char="•"/>
            </a:pPr>
            <a:r>
              <a:rPr lang="es-ES" sz="1200" b="0" i="0" u="none" strike="noStrike" cap="none" dirty="0" err="1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Rescue</a:t>
            </a:r>
            <a:r>
              <a:rPr lang="es-ES" sz="1200" b="0" i="0" u="none" strike="noStrike" cap="none" baseline="0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 ayuda a las organizaciones a estar a la altura de sus </a:t>
            </a:r>
            <a:r>
              <a:rPr lang="es-ES" sz="1200" b="0" i="0" u="none" strike="noStrike" cap="none" baseline="0" dirty="0" err="1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KPI</a:t>
            </a:r>
            <a:r>
              <a:rPr lang="es-ES" sz="1200" b="0" i="0" u="none" strike="noStrike" cap="none" baseline="0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 porque les permite:</a:t>
            </a:r>
          </a:p>
          <a:p>
            <a:pPr marL="642366" marR="0" lvl="1" indent="-185166" algn="l" rtl="0">
              <a:spcBef>
                <a:spcPts val="1350"/>
              </a:spcBef>
              <a:spcAft>
                <a:spcPts val="0"/>
              </a:spcAft>
              <a:buClr>
                <a:srgbClr val="26556D"/>
              </a:buClr>
              <a:buSzPct val="100000"/>
              <a:buFont typeface="Arial"/>
              <a:buChar char="•"/>
            </a:pPr>
            <a:r>
              <a:rPr lang="es-ES" sz="1200" b="0" i="0" u="none" strike="noStrike" cap="none" baseline="0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Incrementar las resoluciones en la primera llamada</a:t>
            </a:r>
          </a:p>
          <a:p>
            <a:pPr marL="642366" marR="0" lvl="1" indent="-185166" algn="l" rtl="0">
              <a:spcBef>
                <a:spcPts val="1350"/>
              </a:spcBef>
              <a:spcAft>
                <a:spcPts val="0"/>
              </a:spcAft>
              <a:buClr>
                <a:srgbClr val="26556D"/>
              </a:buClr>
              <a:buSzPct val="100000"/>
              <a:buFont typeface="Arial"/>
              <a:buChar char="•"/>
            </a:pPr>
            <a:r>
              <a:rPr lang="es-ES" sz="1200" b="0" i="0" u="none" strike="noStrike" cap="none" baseline="0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Mejorar la satisfacción del cliente</a:t>
            </a:r>
          </a:p>
          <a:p>
            <a:pPr marL="642366" marR="0" lvl="1" indent="-185166" algn="l" rtl="0">
              <a:spcBef>
                <a:spcPts val="1350"/>
              </a:spcBef>
              <a:spcAft>
                <a:spcPts val="0"/>
              </a:spcAft>
              <a:buClr>
                <a:srgbClr val="26556D"/>
              </a:buClr>
              <a:buSzPct val="100000"/>
              <a:buFont typeface="Arial"/>
              <a:buChar char="•"/>
            </a:pPr>
            <a:r>
              <a:rPr lang="es-ES" sz="1200" b="0" i="0" u="none" strike="noStrike" cap="none" baseline="0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Optimizar la gestión de los equipos de asistencia</a:t>
            </a:r>
          </a:p>
          <a:p>
            <a:pPr marL="185166" marR="0" lvl="0" indent="-185166" algn="l" rtl="0">
              <a:spcBef>
                <a:spcPts val="1350"/>
              </a:spcBef>
              <a:spcAft>
                <a:spcPts val="0"/>
              </a:spcAft>
              <a:buClr>
                <a:srgbClr val="26556D"/>
              </a:buClr>
              <a:buSzPct val="100000"/>
              <a:buFont typeface="Arial"/>
              <a:buChar char="•"/>
            </a:pPr>
            <a:endParaRPr lang="es-ES" sz="1200" b="0" i="0" u="none" strike="noStrike" cap="none" dirty="0" smtClean="0">
              <a:solidFill>
                <a:srgbClr val="26556D"/>
              </a:solidFill>
              <a:latin typeface="Lato"/>
              <a:ea typeface="Lato"/>
              <a:cs typeface="Lato"/>
              <a:sym typeface="Lato"/>
            </a:endParaRPr>
          </a:p>
          <a:p>
            <a:pPr marL="185166" marR="0" lvl="0" indent="-185166" algn="l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26556D"/>
              </a:buClr>
              <a:buSzPct val="100000"/>
              <a:buFont typeface="Arial"/>
              <a:buChar char="•"/>
              <a:tabLst/>
              <a:defRPr/>
            </a:pPr>
            <a:r>
              <a:rPr lang="es-ES" sz="1200" b="0" i="0" u="none" strike="noStrike" cap="none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Un concepto más amplio de asistencia remota, que va más allá de los dispositivos</a:t>
            </a:r>
          </a:p>
          <a:p>
            <a:pPr marL="185166" marR="0" lvl="0" indent="-185166" algn="l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26556D"/>
              </a:buClr>
              <a:buSzPct val="100000"/>
              <a:buFont typeface="Arial"/>
              <a:buChar char="•"/>
              <a:tabLst/>
              <a:defRPr/>
            </a:pPr>
            <a:r>
              <a:rPr lang="es-ES" sz="1200" b="0" i="0" u="none" strike="noStrike" cap="none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Con una </a:t>
            </a:r>
            <a:r>
              <a:rPr lang="es-ES" sz="1200" b="0" i="0" u="none" strike="noStrike" cap="none" baseline="0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seguridad contrastada</a:t>
            </a:r>
          </a:p>
          <a:p>
            <a:pPr marL="185166" marR="0" lvl="0" indent="-185166" algn="l" rtl="0">
              <a:spcBef>
                <a:spcPts val="1350"/>
              </a:spcBef>
              <a:spcAft>
                <a:spcPts val="0"/>
              </a:spcAft>
              <a:buClr>
                <a:srgbClr val="26556D"/>
              </a:buClr>
              <a:buSzPct val="100000"/>
              <a:buFont typeface="Arial"/>
              <a:buChar char="•"/>
            </a:pPr>
            <a:r>
              <a:rPr lang="es-ES" sz="1200" b="0" i="0" u="none" strike="noStrike" cap="none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Con una interfaz personalizable que permite a las organizaciones hacerse suya la herramienta y</a:t>
            </a:r>
            <a:r>
              <a:rPr lang="es-ES" sz="1200" b="0" i="0" u="none" strike="noStrike" cap="none" baseline="0" dirty="0" smtClean="0">
                <a:solidFill>
                  <a:srgbClr val="26556D"/>
                </a:solidFill>
                <a:latin typeface="Lato"/>
                <a:ea typeface="Lato"/>
                <a:cs typeface="Lato"/>
                <a:sym typeface="Lato"/>
              </a:rPr>
              <a:t> tomar mejores decisiones comerciales gracias a la analítica</a:t>
            </a:r>
            <a:endParaRPr lang="es-ES" sz="1200" b="0" i="0" u="none" strike="noStrike" cap="none" baseline="0" dirty="0">
              <a:solidFill>
                <a:srgbClr val="26556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782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dirty="0" smtClean="0"/>
              <a:t>Esta diapositiva está pensada</a:t>
            </a:r>
            <a:r>
              <a:rPr lang="es-ES" baseline="0" dirty="0" smtClean="0"/>
              <a:t> para explicar a grandes rasgos las funciones principales de </a:t>
            </a:r>
            <a:r>
              <a:rPr lang="es-ES" baseline="0" dirty="0" err="1" smtClean="0"/>
              <a:t>Rescue</a:t>
            </a:r>
            <a:r>
              <a:rPr lang="es-ES" baseline="0" dirty="0" smtClean="0"/>
              <a:t>. Las diapositivas siguientes profundizan en cada función específica y permiten filtrar los detalles más importantes pensando en su cliente potencial. </a:t>
            </a:r>
            <a:endParaRPr lang="es-E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96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dirty="0" smtClean="0"/>
              <a:t>Diapositiva de clientes</a:t>
            </a:r>
          </a:p>
          <a:p>
            <a:pPr rtl="0"/>
            <a:r>
              <a:rPr lang="es-ES" dirty="0" smtClean="0"/>
              <a:t>Historia de Microsoft*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36F822C-66C3-A94A-84C7-2A54F42EFB26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509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dirty="0" smtClean="0"/>
              <a:t>Esta diapositiva está pensada para destacar</a:t>
            </a:r>
            <a:r>
              <a:rPr lang="es-ES" baseline="0" dirty="0" smtClean="0"/>
              <a:t> el impacto de </a:t>
            </a:r>
            <a:r>
              <a:rPr lang="es-ES" baseline="0" dirty="0" err="1" smtClean="0"/>
              <a:t>Rescue</a:t>
            </a:r>
            <a:r>
              <a:rPr lang="es-ES" baseline="0" dirty="0" smtClean="0"/>
              <a:t> en las empresas. Estos son algunos de los resultados reales observados por los clientes después de trabajar con los Servicios profesionales y de implementar </a:t>
            </a:r>
            <a:r>
              <a:rPr lang="es-ES" baseline="0" dirty="0" err="1" smtClean="0"/>
              <a:t>Rescue</a:t>
            </a:r>
            <a:r>
              <a:rPr lang="es-ES" baseline="0" dirty="0" smtClean="0"/>
              <a:t>. </a:t>
            </a:r>
            <a:endParaRPr lang="es-E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021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dirty="0" smtClean="0"/>
              <a:t>Ofrece la solución</a:t>
            </a:r>
            <a:r>
              <a:rPr lang="es-ES" baseline="0" dirty="0" smtClean="0"/>
              <a:t> que mejor encaja con las necesidades del usuario.</a:t>
            </a:r>
            <a:endParaRPr lang="es-E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522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F12528F-F04A-E540-BC63-92CB568E23E4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81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72800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602038"/>
            <a:ext cx="109728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9" y="5758105"/>
            <a:ext cx="1425403" cy="4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13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 Statement Und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00599"/>
            <a:ext cx="12192000" cy="2057401"/>
          </a:xfrm>
          <a:solidFill>
            <a:schemeClr val="tx2">
              <a:alpha val="90000"/>
            </a:schemeClr>
          </a:solidFill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639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54200"/>
            <a:ext cx="10972800" cy="31496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9" y="5758105"/>
            <a:ext cx="1425403" cy="4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92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-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54200"/>
            <a:ext cx="10972800" cy="31496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9" y="5758105"/>
            <a:ext cx="1425403" cy="4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30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54200"/>
            <a:ext cx="10972800" cy="31496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1614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ey Statement with Secondar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60100" cy="2852737"/>
          </a:xfrm>
        </p:spPr>
        <p:txBody>
          <a:bodyPr anchor="b"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89325"/>
            <a:ext cx="109601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49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em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410200" y="1219200"/>
            <a:ext cx="1371600" cy="1371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0"/>
            <a:ext cx="10972800" cy="1955800"/>
          </a:xfrm>
        </p:spPr>
        <p:txBody>
          <a:bodyPr anchor="t">
            <a:normAutofit/>
          </a:bodyPr>
          <a:lstStyle>
            <a:lvl1pPr algn="ctr">
              <a:defRPr sz="47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38800" y="1447800"/>
            <a:ext cx="914400" cy="914400"/>
          </a:xfrm>
          <a:prstGeom prst="rect">
            <a:avLst/>
          </a:prstGeom>
          <a:noFill/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27628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88925" indent="-228600">
              <a:buFont typeface="Arial" panose="020B0604020202020204" pitchFamily="34" charset="0"/>
              <a:buChar char="•"/>
              <a:defRPr/>
            </a:lvl2pPr>
            <a:lvl3pPr marL="631825" indent="-228600">
              <a:buFont typeface="Proxima Nova Lt" panose="02000506030000020004" pitchFamily="50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459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577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0182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 indent="-228600">
              <a:buFont typeface="Arial" panose="020B0604020202020204" pitchFamily="34" charset="0"/>
              <a:buChar char="•"/>
              <a:defRPr sz="2000"/>
            </a:lvl2pPr>
            <a:lvl3pPr marL="571500" indent="-228600">
              <a:buFont typeface="Proxima Nova Lt" panose="02000506030000020004" pitchFamily="50" charset="0"/>
              <a:buChar char="–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006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por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728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602038"/>
            <a:ext cx="109728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9" y="5758105"/>
            <a:ext cx="1425403" cy="4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0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2109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C10085-C22C-490A-B806-5C62FB212DCC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6D9750-47ED-43CB-A877-507C9A52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3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4833"/>
              </a:buClr>
              <a:defRPr>
                <a:solidFill>
                  <a:srgbClr val="FF4833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999999"/>
              </a:buClr>
              <a:defRPr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buClr>
                <a:srgbClr val="999999"/>
              </a:buClr>
              <a:defRPr>
                <a:solidFill>
                  <a:srgbClr val="999999"/>
                </a:solidFill>
              </a:defRPr>
            </a:lvl2pPr>
            <a:lvl3pPr lvl="2" rtl="0">
              <a:spcBef>
                <a:spcPts val="0"/>
              </a:spcBef>
              <a:buClr>
                <a:srgbClr val="999999"/>
              </a:buClr>
              <a:defRPr>
                <a:solidFill>
                  <a:srgbClr val="999999"/>
                </a:solidFill>
              </a:defRPr>
            </a:lvl3pPr>
            <a:lvl4pPr lvl="3" rtl="0">
              <a:spcBef>
                <a:spcPts val="0"/>
              </a:spcBef>
              <a:buClr>
                <a:srgbClr val="999999"/>
              </a:buClr>
              <a:defRPr>
                <a:solidFill>
                  <a:srgbClr val="999999"/>
                </a:solidFill>
              </a:defRPr>
            </a:lvl4pPr>
            <a:lvl5pPr lvl="4" rtl="0">
              <a:spcBef>
                <a:spcPts val="0"/>
              </a:spcBef>
              <a:buClr>
                <a:srgbClr val="999999"/>
              </a:buClr>
              <a:defRPr>
                <a:solidFill>
                  <a:srgbClr val="999999"/>
                </a:solidFill>
              </a:defRPr>
            </a:lvl5pPr>
            <a:lvl6pPr lvl="5" rtl="0">
              <a:spcBef>
                <a:spcPts val="0"/>
              </a:spcBef>
              <a:buClr>
                <a:srgbClr val="999999"/>
              </a:buClr>
              <a:defRPr>
                <a:solidFill>
                  <a:srgbClr val="999999"/>
                </a:solidFill>
              </a:defRPr>
            </a:lvl6pPr>
            <a:lvl7pPr lvl="6" rtl="0">
              <a:spcBef>
                <a:spcPts val="0"/>
              </a:spcBef>
              <a:buClr>
                <a:srgbClr val="999999"/>
              </a:buClr>
              <a:defRPr>
                <a:solidFill>
                  <a:srgbClr val="999999"/>
                </a:solidFill>
              </a:defRPr>
            </a:lvl7pPr>
            <a:lvl8pPr lvl="7" rtl="0">
              <a:spcBef>
                <a:spcPts val="0"/>
              </a:spcBef>
              <a:buClr>
                <a:srgbClr val="999999"/>
              </a:buClr>
              <a:defRPr>
                <a:solidFill>
                  <a:srgbClr val="999999"/>
                </a:solidFill>
              </a:defRPr>
            </a:lvl8pPr>
            <a:lvl9pPr lvl="8" rtl="0">
              <a:spcBef>
                <a:spcPts val="0"/>
              </a:spcBef>
              <a:buClr>
                <a:srgbClr val="999999"/>
              </a:buClr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9755359" y="6333133"/>
            <a:ext cx="23852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2672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00600"/>
            <a:ext cx="12192000" cy="2057400"/>
          </a:xfrm>
          <a:solidFill>
            <a:schemeClr val="tx2">
              <a:alpha val="90000"/>
            </a:schemeClr>
          </a:solidFill>
        </p:spPr>
        <p:txBody>
          <a:bodyPr tIns="365760" anchor="t">
            <a:normAutofit/>
          </a:bodyPr>
          <a:lstStyle>
            <a:lvl1pPr algn="ctr">
              <a:defRPr sz="4000" b="1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72162"/>
            <a:ext cx="12192000" cy="985838"/>
          </a:xfrm>
          <a:noFill/>
        </p:spPr>
        <p:txBody>
          <a:bodyPr tIns="182880">
            <a:normAutofit/>
          </a:bodyPr>
          <a:lstStyle>
            <a:lvl1pPr marL="0" indent="0" algn="ctr">
              <a:buNone/>
              <a:defRPr sz="1600" b="1" cap="all" spc="200" baseline="0">
                <a:solidFill>
                  <a:schemeClr val="bg2"/>
                </a:solidFill>
                <a:effectLst/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51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hoto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514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057400"/>
            <a:ext cx="10972800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537075"/>
            <a:ext cx="109728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9" y="5758105"/>
            <a:ext cx="1425403" cy="4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2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728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602038"/>
            <a:ext cx="109728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9" y="5758105"/>
            <a:ext cx="1425403" cy="4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hoto Band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12192000" cy="27432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493963"/>
            <a:ext cx="10972800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973638"/>
            <a:ext cx="109728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9" y="5758105"/>
            <a:ext cx="1425403" cy="4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0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Circle Photo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382000" y="1143000"/>
            <a:ext cx="4572000" cy="4572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74763"/>
            <a:ext cx="7543800" cy="23876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754438"/>
            <a:ext cx="7543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0" y="5758105"/>
            <a:ext cx="1425403" cy="4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8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Key Statement Ov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6629400" y="914400"/>
            <a:ext cx="5029200" cy="5029200"/>
          </a:xfrm>
          <a:prstGeom prst="ellipse">
            <a:avLst/>
          </a:prstGeom>
          <a:solidFill>
            <a:schemeClr val="accent6">
              <a:alpha val="95000"/>
            </a:schemeClr>
          </a:solidFill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0" y="5758105"/>
            <a:ext cx="1425403" cy="4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6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Key Statement Ov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6629400" y="914400"/>
            <a:ext cx="5029200" cy="5029200"/>
          </a:xfrm>
          <a:prstGeom prst="ellipse">
            <a:avLst/>
          </a:prstGeom>
          <a:solidFill>
            <a:schemeClr val="accent2">
              <a:alpha val="95000"/>
            </a:schemeClr>
          </a:solidFill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0" y="5758105"/>
            <a:ext cx="1425403" cy="4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1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46427"/>
            <a:ext cx="877855" cy="2528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02957" y="6458850"/>
            <a:ext cx="3016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fld id="{9E30D9FE-59FA-4D48-9E87-93941FF8BA94}" type="slidenum">
              <a:rPr sz="800">
                <a:solidFill>
                  <a:schemeClr val="tx1"/>
                </a:solidFill>
              </a:rPr>
              <a:pPr algn="ctr"/>
              <a:t>‹#›</a:t>
            </a:fld>
            <a:endParaRPr sz="8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32824" y="6458814"/>
            <a:ext cx="3331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0"/>
            <a:r>
              <a:rPr sz="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2017, LogMeIn, Inc. | CONFIDENCIAL – SOLO PARA USO INTERNO</a:t>
            </a:r>
          </a:p>
        </p:txBody>
      </p:sp>
    </p:spTree>
    <p:extLst>
      <p:ext uri="{BB962C8B-B14F-4D97-AF65-F5344CB8AC3E}">
        <p14:creationId xmlns:p14="http://schemas.microsoft.com/office/powerpoint/2010/main" val="2602785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74" r:id="rId2"/>
    <p:sldLayoutId id="2147483649" r:id="rId3"/>
    <p:sldLayoutId id="2147483661" r:id="rId4"/>
    <p:sldLayoutId id="2147483660" r:id="rId5"/>
    <p:sldLayoutId id="2147483662" r:id="rId6"/>
    <p:sldLayoutId id="2147483664" r:id="rId7"/>
    <p:sldLayoutId id="2147483666" r:id="rId8"/>
    <p:sldLayoutId id="2147483675" r:id="rId9"/>
    <p:sldLayoutId id="2147483672" r:id="rId10"/>
    <p:sldLayoutId id="2147483667" r:id="rId11"/>
    <p:sldLayoutId id="2147483668" r:id="rId12"/>
    <p:sldLayoutId id="2147483669" r:id="rId13"/>
    <p:sldLayoutId id="2147483651" r:id="rId14"/>
    <p:sldLayoutId id="2147483673" r:id="rId15"/>
    <p:sldLayoutId id="2147483671" r:id="rId16"/>
    <p:sldLayoutId id="2147483665" r:id="rId17"/>
    <p:sldLayoutId id="2147483652" r:id="rId18"/>
    <p:sldLayoutId id="2147483670" r:id="rId19"/>
    <p:sldLayoutId id="2147483654" r:id="rId20"/>
    <p:sldLayoutId id="2147483655" r:id="rId21"/>
    <p:sldLayoutId id="2147483677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Proxima Nova Lt" panose="02000506030000020004" pitchFamily="50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79.png"/><Relationship Id="rId7" Type="http://schemas.openxmlformats.org/officeDocument/2006/relationships/image" Target="../media/image83.tiff"/><Relationship Id="rId12" Type="http://schemas.openxmlformats.org/officeDocument/2006/relationships/image" Target="../media/image8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2.tiff"/><Relationship Id="rId11" Type="http://schemas.openxmlformats.org/officeDocument/2006/relationships/image" Target="../media/image87.tiff"/><Relationship Id="rId5" Type="http://schemas.openxmlformats.org/officeDocument/2006/relationships/image" Target="../media/image81.tiff"/><Relationship Id="rId10" Type="http://schemas.openxmlformats.org/officeDocument/2006/relationships/image" Target="../media/image86.tiff"/><Relationship Id="rId4" Type="http://schemas.openxmlformats.org/officeDocument/2006/relationships/image" Target="../media/image80.tiff"/><Relationship Id="rId9" Type="http://schemas.openxmlformats.org/officeDocument/2006/relationships/image" Target="../media/image8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jpeg"/><Relationship Id="rId34" Type="http://schemas.openxmlformats.org/officeDocument/2006/relationships/image" Target="../media/image5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tiff"/><Relationship Id="rId33" Type="http://schemas.openxmlformats.org/officeDocument/2006/relationships/image" Target="../media/image54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tiff"/><Relationship Id="rId32" Type="http://schemas.openxmlformats.org/officeDocument/2006/relationships/image" Target="../media/image53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tif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tiff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b="780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solidFill>
            <a:schemeClr val="tx1">
              <a:alpha val="90000"/>
            </a:schemeClr>
          </a:solidFill>
        </p:spPr>
        <p:txBody>
          <a:bodyPr tIns="180000"/>
          <a:lstStyle/>
          <a:p>
            <a:pPr rtl="0"/>
            <a:r>
              <a:rPr lang="es-ES" dirty="0" smtClean="0">
                <a:solidFill>
                  <a:schemeClr val="bg1"/>
                </a:solidFill>
              </a:rPr>
              <a:t>[Cargo en la empresa] | </a:t>
            </a:r>
            <a:r>
              <a:rPr lang="hu-HU" dirty="0" smtClean="0">
                <a:solidFill>
                  <a:schemeClr val="bg1"/>
                </a:solidFill>
              </a:rPr>
              <a:t/>
            </a:r>
            <a:br>
              <a:rPr lang="hu-HU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>Soluciones de asistencia remota de LogMeIn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 tIns="360000"/>
          <a:lstStyle/>
          <a:p>
            <a:pPr rtl="0"/>
            <a:r>
              <a:rPr lang="es-ES" spc="0" dirty="0" smtClean="0">
                <a:solidFill>
                  <a:schemeClr val="bg1"/>
                </a:solidFill>
              </a:rPr>
              <a:t>XX de mes de 2018</a:t>
            </a:r>
            <a:endParaRPr lang="es-ES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84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47804"/>
            <a:ext cx="12192001" cy="1325563"/>
          </a:xfrm>
        </p:spPr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Seguridad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29644"/>
            <a:ext cx="6802245" cy="4654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6403" y="2649250"/>
            <a:ext cx="514584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buClr>
                <a:srgbClr val="01CC6E"/>
              </a:buClr>
            </a:pPr>
            <a:r>
              <a:rPr lang="es-ES" b="1" dirty="0" smtClean="0">
                <a:solidFill>
                  <a:schemeClr val="tx2"/>
                </a:solidFill>
                <a:ea typeface="Arial" charset="0"/>
                <a:cs typeface="Arial" charset="0"/>
              </a:rPr>
              <a:t>Seguridad basada en permisos</a:t>
            </a:r>
          </a:p>
          <a:p>
            <a:pPr rtl="0">
              <a:spcAft>
                <a:spcPts val="1200"/>
              </a:spcAft>
              <a:buClr>
                <a:srgbClr val="01CC6E"/>
              </a:buClr>
            </a:pPr>
            <a:r>
              <a:rPr lang="es-ES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Proteja a sus clientes </a:t>
            </a:r>
          </a:p>
          <a:p>
            <a:pPr rtl="0">
              <a:buClr>
                <a:srgbClr val="01CC6E"/>
              </a:buClr>
            </a:pPr>
            <a:r>
              <a:rPr lang="es-ES" b="1" dirty="0" smtClean="0">
                <a:solidFill>
                  <a:schemeClr val="tx2"/>
                </a:solidFill>
                <a:ea typeface="Arial" charset="0"/>
                <a:cs typeface="Arial" charset="0"/>
              </a:rPr>
              <a:t>Grabación de sesiones y generación de informes</a:t>
            </a:r>
          </a:p>
          <a:p>
            <a:pPr rtl="0">
              <a:spcAft>
                <a:spcPts val="1200"/>
              </a:spcAft>
              <a:buClr>
                <a:srgbClr val="01CC6E"/>
              </a:buClr>
            </a:pPr>
            <a:r>
              <a:rPr lang="es-ES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Gestione su centro de asistencia con todas las garantías  </a:t>
            </a:r>
          </a:p>
          <a:p>
            <a:pPr rtl="0">
              <a:buClr>
                <a:srgbClr val="01CC6E"/>
              </a:buClr>
            </a:pPr>
            <a:r>
              <a:rPr lang="es-ES" b="1" dirty="0" smtClean="0">
                <a:solidFill>
                  <a:schemeClr val="tx2"/>
                </a:solidFill>
                <a:ea typeface="Arial" charset="0"/>
                <a:cs typeface="Arial" charset="0"/>
              </a:rPr>
              <a:t>Autenticación de doble factor</a:t>
            </a:r>
          </a:p>
          <a:p>
            <a:pPr rtl="0">
              <a:spcAft>
                <a:spcPts val="1200"/>
              </a:spcAft>
              <a:buClr>
                <a:srgbClr val="01CC6E"/>
              </a:buClr>
            </a:pPr>
            <a:r>
              <a:rPr lang="es-ES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Cuente con métodos adicionales para reforzar la seguridad</a:t>
            </a:r>
          </a:p>
          <a:p>
            <a:pPr rtl="0">
              <a:buClr>
                <a:srgbClr val="01CC6E"/>
              </a:buClr>
            </a:pPr>
            <a:r>
              <a:rPr lang="es-ES" b="1" dirty="0" smtClean="0">
                <a:solidFill>
                  <a:schemeClr val="tx2"/>
                </a:solidFill>
                <a:ea typeface="Arial" charset="0"/>
                <a:cs typeface="Arial" charset="0"/>
              </a:rPr>
              <a:t>Cifrado AES</a:t>
            </a:r>
          </a:p>
          <a:p>
            <a:pPr rtl="0">
              <a:buClr>
                <a:srgbClr val="01CC6E"/>
              </a:buClr>
            </a:pPr>
            <a:r>
              <a:rPr lang="es-ES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Garantice la seguridad de las sesiones remotas </a:t>
            </a:r>
            <a:endParaRPr lang="es-ES" i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546" y="1658059"/>
            <a:ext cx="62137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2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LogMeIn se somete cada año a auditorías de seguridad e integra funciones de seguridad optimizadas. </a:t>
            </a:r>
            <a:endParaRPr lang="es-ES" sz="2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96" y="3506446"/>
            <a:ext cx="416936" cy="567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6" y="5363461"/>
            <a:ext cx="737497" cy="586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5" y="2756630"/>
            <a:ext cx="602321" cy="429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28" y="1835107"/>
            <a:ext cx="5974089" cy="45058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60" y="4365773"/>
            <a:ext cx="788852" cy="7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28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96"/>
          <a:stretch/>
        </p:blipFill>
        <p:spPr>
          <a:xfrm>
            <a:off x="0" y="2059309"/>
            <a:ext cx="12240358" cy="4798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98" y="1046216"/>
            <a:ext cx="2620404" cy="10130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1723" y="2252566"/>
            <a:ext cx="5955323" cy="4212149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60" y="106935"/>
            <a:ext cx="12106739" cy="1325563"/>
          </a:xfrm>
        </p:spPr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Asistencia técnica remota multiplataforma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031" y="2296770"/>
            <a:ext cx="54296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22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Ofrezca asistencia a más dispositivos </a:t>
            </a:r>
            <a:r>
              <a:rPr lang="hu-HU" sz="22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/>
            </a:r>
            <a:br>
              <a:rPr lang="hu-HU" sz="2200" b="1" dirty="0" smtClean="0">
                <a:solidFill>
                  <a:schemeClr val="bg1"/>
                </a:solidFill>
                <a:ea typeface="Arial" charset="0"/>
                <a:cs typeface="Arial" charset="0"/>
              </a:rPr>
            </a:br>
            <a:r>
              <a:rPr lang="es-ES" sz="22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y aplicaciones que ningún otro proveedor de asistencia remota. </a:t>
            </a:r>
            <a:endParaRPr lang="es-ES" sz="22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031" y="3414775"/>
            <a:ext cx="553823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bg1"/>
              </a:buClr>
              <a:buFont typeface="Wingdings" charset="2"/>
              <a:buChar char="ü"/>
            </a:pPr>
            <a:r>
              <a:rPr lang="es-ES" dirty="0" smtClean="0">
                <a:solidFill>
                  <a:schemeClr val="bg1"/>
                </a:solidFill>
                <a:ea typeface="Arial" charset="0"/>
                <a:cs typeface="Arial" charset="0"/>
              </a:rPr>
              <a:t>Tome el control</a:t>
            </a:r>
            <a:endParaRPr lang="hu-HU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marL="285750" indent="-285750" rtl="0">
              <a:spcAft>
                <a:spcPts val="1200"/>
              </a:spcAft>
              <a:buClr>
                <a:schemeClr val="bg1"/>
              </a:buClr>
              <a:buFont typeface="Wingdings" charset="2"/>
              <a:buChar char="ü"/>
            </a:pPr>
            <a:r>
              <a:rPr lang="es-ES" dirty="0" smtClean="0">
                <a:solidFill>
                  <a:schemeClr val="bg1"/>
                </a:solidFill>
                <a:ea typeface="Arial" charset="0"/>
                <a:cs typeface="Arial" charset="0"/>
              </a:rPr>
              <a:t>Resuelva los problemas con un solo clic</a:t>
            </a:r>
          </a:p>
          <a:p>
            <a:pPr marL="285750" indent="-285750" rtl="0">
              <a:spcAft>
                <a:spcPts val="1200"/>
              </a:spcAft>
              <a:buClr>
                <a:schemeClr val="bg1"/>
              </a:buClr>
              <a:buFont typeface="Wingdings" charset="2"/>
              <a:buChar char="ü"/>
            </a:pPr>
            <a:r>
              <a:rPr lang="es-ES" dirty="0" smtClean="0">
                <a:solidFill>
                  <a:schemeClr val="bg1"/>
                </a:solidFill>
                <a:effectLst/>
                <a:ea typeface="Arial" charset="0"/>
                <a:cs typeface="Arial" charset="0"/>
              </a:rPr>
              <a:t>Invierta menos tiempo en la configuración del dispositivo</a:t>
            </a:r>
          </a:p>
          <a:p>
            <a:pPr marL="285750" indent="-285750" rtl="0">
              <a:spcAft>
                <a:spcPts val="1200"/>
              </a:spcAft>
              <a:buClr>
                <a:schemeClr val="bg1"/>
              </a:buClr>
              <a:buFont typeface="Wingdings" charset="2"/>
              <a:buChar char="ü"/>
            </a:pPr>
            <a:r>
              <a:rPr lang="es-ES" dirty="0" smtClean="0">
                <a:solidFill>
                  <a:schemeClr val="bg1"/>
                </a:solidFill>
                <a:ea typeface="Arial" charset="0"/>
                <a:cs typeface="Arial" charset="0"/>
              </a:rPr>
              <a:t>Recupere información de diagnóstico para encontrar una solución más fácilmente</a:t>
            </a:r>
          </a:p>
          <a:p>
            <a:pPr marL="285750" indent="-285750" rtl="0">
              <a:spcAft>
                <a:spcPts val="1200"/>
              </a:spcAft>
              <a:buClr>
                <a:schemeClr val="bg1"/>
              </a:buClr>
              <a:buFont typeface="Wingdings" charset="2"/>
              <a:buChar char="ü"/>
            </a:pPr>
            <a:r>
              <a:rPr lang="es-ES" dirty="0" smtClean="0">
                <a:solidFill>
                  <a:schemeClr val="bg1"/>
                </a:solidFill>
                <a:ea typeface="Arial" charset="0"/>
                <a:cs typeface="Arial" charset="0"/>
              </a:rPr>
              <a:t>Agilice la comunicación con el chat para dispositivos móviles </a:t>
            </a:r>
            <a:endParaRPr lang="es-ES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4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" y="1516517"/>
            <a:ext cx="12135619" cy="4566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90" y="1908961"/>
            <a:ext cx="5305810" cy="3806597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Asistencia desatendida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857" y="2083132"/>
            <a:ext cx="46685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1200"/>
              </a:spcAft>
            </a:pPr>
            <a:r>
              <a:rPr lang="es-ES" sz="22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Libertad para prestar asistencia en cualquier momento.</a:t>
            </a:r>
          </a:p>
          <a:p>
            <a:pPr rtl="0"/>
            <a:r>
              <a:rPr lang="es-ES" dirty="0" smtClean="0">
                <a:solidFill>
                  <a:schemeClr val="bg1"/>
                </a:solidFill>
                <a:ea typeface="Arial" charset="0"/>
                <a:cs typeface="Arial" charset="0"/>
              </a:rPr>
              <a:t>¿Necesita conectarse al servidor de un centro de datos o a una estación de trabajo normal y corriente? </a:t>
            </a:r>
            <a:r>
              <a:rPr lang="es-ES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GoToAssist</a:t>
            </a:r>
            <a:r>
              <a:rPr lang="es-ES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Remote</a:t>
            </a:r>
            <a:r>
              <a:rPr lang="es-ES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Support</a:t>
            </a:r>
            <a:r>
              <a:rPr lang="es-ES" dirty="0" smtClean="0">
                <a:solidFill>
                  <a:schemeClr val="bg1"/>
                </a:solidFill>
                <a:ea typeface="Arial" charset="0"/>
                <a:cs typeface="Arial" charset="0"/>
              </a:rPr>
              <a:t> ofrece acceso remoto desatendido </a:t>
            </a:r>
            <a:r>
              <a:rPr lang="hu-HU" dirty="0" smtClean="0">
                <a:solidFill>
                  <a:schemeClr val="bg1"/>
                </a:solidFill>
                <a:ea typeface="Arial" charset="0"/>
                <a:cs typeface="Arial" charset="0"/>
              </a:rPr>
              <a:t/>
            </a:r>
            <a:br>
              <a:rPr lang="hu-HU" dirty="0" smtClean="0">
                <a:solidFill>
                  <a:schemeClr val="bg1"/>
                </a:solidFill>
                <a:ea typeface="Arial" charset="0"/>
                <a:cs typeface="Arial" charset="0"/>
              </a:rPr>
            </a:br>
            <a:r>
              <a:rPr lang="es-ES" dirty="0" smtClean="0">
                <a:solidFill>
                  <a:schemeClr val="bg1"/>
                </a:solidFill>
                <a:ea typeface="Arial" charset="0"/>
                <a:cs typeface="Arial" charset="0"/>
              </a:rPr>
              <a:t>a un máximo de 1.000 máquinas (en función del plan). Solo tiene que crear una lista exhaustiva de sus ordenadores y podrá acceder a ellos y prestarles asistencia remota desatendida aunque no haya nadie delante.</a:t>
            </a:r>
            <a:endParaRPr lang="es-ES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9343" y="6164250"/>
            <a:ext cx="349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s-ES" sz="1200" i="1" dirty="0" smtClean="0">
                <a:solidFill>
                  <a:srgbClr val="72BCB6"/>
                </a:solidFill>
                <a:latin typeface="+mj-lt"/>
              </a:rPr>
              <a:t>Disponible con los paquetes </a:t>
            </a:r>
            <a:r>
              <a:rPr lang="es-ES" sz="1200" i="1" dirty="0" err="1" smtClean="0">
                <a:solidFill>
                  <a:srgbClr val="72BCB6"/>
                </a:solidFill>
                <a:latin typeface="+mj-lt"/>
              </a:rPr>
              <a:t>Assist</a:t>
            </a:r>
            <a:r>
              <a:rPr lang="es-ES" sz="1200" i="1" dirty="0" smtClean="0">
                <a:solidFill>
                  <a:srgbClr val="72BCB6"/>
                </a:solidFill>
                <a:latin typeface="+mj-lt"/>
              </a:rPr>
              <a:t> y </a:t>
            </a:r>
            <a:r>
              <a:rPr lang="es-ES" sz="1200" i="1" dirty="0" err="1" smtClean="0">
                <a:solidFill>
                  <a:srgbClr val="72BCB6"/>
                </a:solidFill>
                <a:latin typeface="+mj-lt"/>
              </a:rPr>
              <a:t>Teams</a:t>
            </a:r>
            <a:endParaRPr lang="es-ES" sz="1200" i="1" dirty="0">
              <a:solidFill>
                <a:srgbClr val="72BCB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6535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9382" y="1348305"/>
            <a:ext cx="494762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rtl="0">
              <a:spcAft>
                <a:spcPts val="600"/>
              </a:spcAft>
              <a:buClr>
                <a:schemeClr val="accent3"/>
              </a:buClr>
              <a:buFont typeface="Wingdings" charset="2"/>
              <a:buChar char="ü"/>
            </a:pPr>
            <a:r>
              <a:rPr lang="es-ES" sz="20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Centro de administración</a:t>
            </a:r>
            <a:r>
              <a:rPr lang="es-ES" sz="2000" b="1" dirty="0" smtClean="0">
                <a:solidFill>
                  <a:schemeClr val="tx2"/>
                </a:solidFill>
                <a:ea typeface="Arial" charset="0"/>
                <a:cs typeface="Arial" charset="0"/>
              </a:rPr>
              <a:t/>
            </a:r>
            <a:br>
              <a:rPr lang="es-ES" sz="2000" b="1" dirty="0" smtClean="0">
                <a:solidFill>
                  <a:schemeClr val="tx2"/>
                </a:solidFill>
                <a:ea typeface="Arial" charset="0"/>
                <a:cs typeface="Arial" charset="0"/>
              </a:rPr>
            </a:br>
            <a:r>
              <a:rPr lang="es-ES" dirty="0" smtClean="0">
                <a:ea typeface="Arial" charset="0"/>
                <a:cs typeface="Arial" charset="0"/>
              </a:rPr>
              <a:t>Realice de forma centralizada tareas de gestión </a:t>
            </a:r>
          </a:p>
          <a:p>
            <a:pPr marL="342900" indent="-342900" rtl="0">
              <a:spcAft>
                <a:spcPts val="600"/>
              </a:spcAft>
              <a:buClr>
                <a:schemeClr val="accent3"/>
              </a:buClr>
              <a:buFont typeface="Wingdings" charset="2"/>
              <a:buChar char="ü"/>
            </a:pPr>
            <a:r>
              <a:rPr lang="es-ES" sz="20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Gestión de técnicos y administradores</a:t>
            </a:r>
            <a:r>
              <a:rPr lang="es-ES" sz="2000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 </a:t>
            </a:r>
            <a:r>
              <a:rPr lang="es-ES" sz="2000" dirty="0" smtClean="0">
                <a:solidFill>
                  <a:schemeClr val="tx2"/>
                </a:solidFill>
                <a:ea typeface="Arial" charset="0"/>
                <a:cs typeface="Arial" charset="0"/>
              </a:rPr>
              <a:t/>
            </a:r>
            <a:br>
              <a:rPr lang="es-ES" sz="2000" dirty="0" smtClean="0">
                <a:solidFill>
                  <a:schemeClr val="tx2"/>
                </a:solidFill>
                <a:ea typeface="Arial" charset="0"/>
                <a:cs typeface="Arial" charset="0"/>
              </a:rPr>
            </a:br>
            <a:r>
              <a:rPr lang="es-ES" dirty="0" smtClean="0">
                <a:ea typeface="Arial" charset="0"/>
                <a:cs typeface="Arial" charset="0"/>
              </a:rPr>
              <a:t>Asigne permisos de forma individualizada</a:t>
            </a:r>
          </a:p>
          <a:p>
            <a:pPr marL="342900" indent="-342900" rtl="0">
              <a:spcAft>
                <a:spcPts val="600"/>
              </a:spcAft>
              <a:buClr>
                <a:schemeClr val="accent3"/>
              </a:buClr>
              <a:buFont typeface="Wingdings" charset="2"/>
              <a:buChar char="ü"/>
            </a:pPr>
            <a:r>
              <a:rPr lang="es-ES" sz="20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Supervisión de técnicos</a:t>
            </a:r>
            <a:r>
              <a:rPr lang="es-ES" sz="2000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 </a:t>
            </a:r>
            <a:br>
              <a:rPr lang="es-ES" sz="2000" dirty="0" smtClean="0">
                <a:solidFill>
                  <a:schemeClr val="accent3"/>
                </a:solidFill>
                <a:ea typeface="Arial" charset="0"/>
                <a:cs typeface="Arial" charset="0"/>
              </a:rPr>
            </a:br>
            <a:r>
              <a:rPr lang="es-ES" dirty="0" smtClean="0">
                <a:ea typeface="Arial" charset="0"/>
                <a:cs typeface="Arial" charset="0"/>
              </a:rPr>
              <a:t>Genere informes de la actividad de los técnicos</a:t>
            </a:r>
          </a:p>
          <a:p>
            <a:pPr marL="342900" indent="-342900" rtl="0">
              <a:spcAft>
                <a:spcPts val="600"/>
              </a:spcAft>
              <a:buClr>
                <a:schemeClr val="accent3"/>
              </a:buClr>
              <a:buFont typeface="Wingdings" charset="2"/>
              <a:buChar char="ü"/>
            </a:pPr>
            <a:r>
              <a:rPr lang="es-ES" sz="20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Historial y grabación de sesiones</a:t>
            </a:r>
            <a:r>
              <a:rPr lang="es-ES" sz="2000" b="1" dirty="0" smtClean="0">
                <a:solidFill>
                  <a:schemeClr val="tx2"/>
                </a:solidFill>
                <a:ea typeface="Arial" charset="0"/>
                <a:cs typeface="Arial" charset="0"/>
              </a:rPr>
              <a:t/>
            </a:r>
            <a:br>
              <a:rPr lang="es-ES" sz="2000" b="1" dirty="0" smtClean="0">
                <a:solidFill>
                  <a:schemeClr val="tx2"/>
                </a:solidFill>
                <a:ea typeface="Arial" charset="0"/>
                <a:cs typeface="Arial" charset="0"/>
              </a:rPr>
            </a:br>
            <a:r>
              <a:rPr lang="es-ES" dirty="0" smtClean="0">
                <a:ea typeface="Arial" charset="0"/>
                <a:cs typeface="Arial" charset="0"/>
              </a:rPr>
              <a:t>Guarde notas para la próxima sesión</a:t>
            </a:r>
            <a:br>
              <a:rPr lang="es-ES" dirty="0" smtClean="0">
                <a:ea typeface="Arial" charset="0"/>
                <a:cs typeface="Arial" charset="0"/>
              </a:rPr>
            </a:br>
            <a:r>
              <a:rPr lang="es-ES" dirty="0" smtClean="0">
                <a:ea typeface="Arial" charset="0"/>
                <a:cs typeface="Arial" charset="0"/>
              </a:rPr>
              <a:t>Grabe sesiones con la opción de grabación de pantalla </a:t>
            </a:r>
          </a:p>
          <a:p>
            <a:pPr marL="342900" indent="-342900" rtl="0">
              <a:buClr>
                <a:schemeClr val="accent3"/>
              </a:buClr>
              <a:buFont typeface="Wingdings" charset="2"/>
              <a:buChar char="ü"/>
            </a:pPr>
            <a:r>
              <a:rPr lang="es-ES" sz="20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Canales de asistencia predefinidos</a:t>
            </a:r>
            <a:r>
              <a:rPr lang="es-ES" sz="2000" b="1" dirty="0" smtClean="0">
                <a:ea typeface="Arial" charset="0"/>
                <a:cs typeface="Arial" charset="0"/>
              </a:rPr>
              <a:t/>
            </a:r>
            <a:br>
              <a:rPr lang="es-ES" sz="2000" b="1" dirty="0" smtClean="0">
                <a:ea typeface="Arial" charset="0"/>
                <a:cs typeface="Arial" charset="0"/>
              </a:rPr>
            </a:br>
            <a:r>
              <a:rPr lang="es-ES" dirty="0" smtClean="0">
                <a:ea typeface="Arial" charset="0"/>
                <a:cs typeface="Arial" charset="0"/>
              </a:rPr>
              <a:t>Defínalos por problemas concretos o niveles de transferencia a niveles superiores</a:t>
            </a:r>
            <a:br>
              <a:rPr lang="es-ES" dirty="0" smtClean="0">
                <a:ea typeface="Arial" charset="0"/>
                <a:cs typeface="Arial" charset="0"/>
              </a:rPr>
            </a:br>
            <a:r>
              <a:rPr lang="es-ES" dirty="0" smtClean="0">
                <a:ea typeface="Arial" charset="0"/>
                <a:cs typeface="Arial" charset="0"/>
              </a:rPr>
              <a:t>Asigne canales a un técnico específico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27289"/>
            <a:ext cx="12192000" cy="1325563"/>
          </a:xfrm>
        </p:spPr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Administración y generación de informes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119" y="1552852"/>
            <a:ext cx="6918881" cy="42780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02673" y="6077164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s-ES" sz="1200" i="1" dirty="0" smtClean="0">
                <a:solidFill>
                  <a:srgbClr val="72BCB6"/>
                </a:solidFill>
                <a:latin typeface="+mj-lt"/>
              </a:rPr>
              <a:t>Disponible con el paquete Elite</a:t>
            </a:r>
            <a:endParaRPr lang="es-ES" sz="1200" i="1" dirty="0">
              <a:solidFill>
                <a:srgbClr val="72BCB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5795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5" b="18775"/>
          <a:stretch/>
        </p:blipFill>
        <p:spPr>
          <a:xfrm>
            <a:off x="0" y="1663889"/>
            <a:ext cx="12192000" cy="51941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28" y="1937031"/>
            <a:ext cx="6603503" cy="4604215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63890"/>
          </a:xfrm>
        </p:spPr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Personalización y proyección de la marca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4339" y="2100091"/>
            <a:ext cx="557585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Clr>
                <a:schemeClr val="bg1"/>
              </a:buClr>
            </a:pPr>
            <a:r>
              <a:rPr lang="es-ES" sz="20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Chat instantáneo personalizado</a:t>
            </a:r>
            <a:r>
              <a:rPr lang="es-ES" sz="2000" b="1" dirty="0" smtClean="0">
                <a:solidFill>
                  <a:schemeClr val="tx2"/>
                </a:solidFill>
                <a:ea typeface="Arial" charset="0"/>
                <a:cs typeface="Arial" charset="0"/>
              </a:rPr>
              <a:t/>
            </a:r>
            <a:br>
              <a:rPr lang="es-ES" sz="2000" b="1" dirty="0" smtClean="0">
                <a:solidFill>
                  <a:schemeClr val="tx2"/>
                </a:solidFill>
                <a:ea typeface="Arial" charset="0"/>
                <a:cs typeface="Arial" charset="0"/>
              </a:rPr>
            </a:br>
            <a:r>
              <a:rPr lang="es-ES" sz="17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Muestre el nombre y el logotipo de su empresa en el chat </a:t>
            </a:r>
          </a:p>
          <a:p>
            <a:pPr>
              <a:buClr>
                <a:schemeClr val="bg1"/>
              </a:buClr>
            </a:pPr>
            <a:endParaRPr lang="es-ES" b="1" dirty="0" smtClean="0">
              <a:ea typeface="Arial" charset="0"/>
              <a:cs typeface="Arial" charset="0"/>
            </a:endParaRPr>
          </a:p>
          <a:p>
            <a:pPr rtl="0">
              <a:buClr>
                <a:schemeClr val="bg1"/>
              </a:buClr>
            </a:pPr>
            <a:r>
              <a:rPr lang="es-ES" sz="20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Tiempo de espera estimado</a:t>
            </a:r>
            <a:r>
              <a:rPr lang="es-ES" sz="2000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 </a:t>
            </a:r>
            <a:r>
              <a:rPr lang="es-ES" sz="2000" dirty="0" smtClean="0">
                <a:solidFill>
                  <a:schemeClr val="bg2"/>
                </a:solidFill>
                <a:ea typeface="Arial" charset="0"/>
                <a:cs typeface="Arial" charset="0"/>
              </a:rPr>
              <a:t/>
            </a:r>
            <a:br>
              <a:rPr lang="es-ES" sz="2000" dirty="0" smtClean="0">
                <a:solidFill>
                  <a:schemeClr val="bg2"/>
                </a:solidFill>
                <a:ea typeface="Arial" charset="0"/>
                <a:cs typeface="Arial" charset="0"/>
              </a:rPr>
            </a:br>
            <a:r>
              <a:rPr lang="es-ES" sz="17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Indique a los clientes cuánto tiempo tendrán que esperar aproximadamente </a:t>
            </a:r>
          </a:p>
          <a:p>
            <a:pPr>
              <a:buClr>
                <a:schemeClr val="bg1"/>
              </a:buClr>
            </a:pPr>
            <a:endParaRPr lang="es-ES" sz="2000" b="1" dirty="0" smtClean="0">
              <a:solidFill>
                <a:schemeClr val="bg2"/>
              </a:solidFill>
              <a:ea typeface="Arial" charset="0"/>
              <a:cs typeface="Arial" charset="0"/>
            </a:endParaRPr>
          </a:p>
          <a:p>
            <a:pPr rtl="0">
              <a:buClr>
                <a:schemeClr val="bg1"/>
              </a:buClr>
            </a:pPr>
            <a:r>
              <a:rPr lang="es-ES" sz="20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Conexiones sencillas con un clic</a:t>
            </a:r>
            <a:r>
              <a:rPr lang="es-ES" sz="2000" b="1" dirty="0" smtClean="0">
                <a:solidFill>
                  <a:schemeClr val="bg2"/>
                </a:solidFill>
                <a:ea typeface="Arial" charset="0"/>
                <a:cs typeface="Arial" charset="0"/>
              </a:rPr>
              <a:t/>
            </a:r>
            <a:br>
              <a:rPr lang="es-ES" sz="2000" b="1" dirty="0" smtClean="0">
                <a:solidFill>
                  <a:schemeClr val="bg2"/>
                </a:solidFill>
                <a:ea typeface="Arial" charset="0"/>
                <a:cs typeface="Arial" charset="0"/>
              </a:rPr>
            </a:br>
            <a:r>
              <a:rPr lang="es-ES" sz="17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Acceso al centro de asistencia con un clic</a:t>
            </a:r>
            <a:br>
              <a:rPr lang="es-ES" sz="1700" dirty="0" smtClean="0">
                <a:solidFill>
                  <a:schemeClr val="bg1"/>
                </a:solidFill>
                <a:ea typeface="Arial" charset="0"/>
                <a:cs typeface="Arial" charset="0"/>
              </a:rPr>
            </a:br>
            <a:r>
              <a:rPr lang="es-ES" sz="17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Personalización de la imagen y del formulario de introducción de datos</a:t>
            </a:r>
          </a:p>
          <a:p>
            <a:pPr>
              <a:buClr>
                <a:schemeClr val="bg1"/>
              </a:buClr>
            </a:pPr>
            <a:endParaRPr lang="es-ES" b="1" dirty="0" smtClean="0">
              <a:ea typeface="Arial" charset="0"/>
              <a:cs typeface="Arial" charset="0"/>
            </a:endParaRPr>
          </a:p>
          <a:p>
            <a:pPr rtl="0">
              <a:buClr>
                <a:schemeClr val="bg1"/>
              </a:buClr>
            </a:pPr>
            <a:r>
              <a:rPr lang="es-ES" sz="20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Conexiones perfectas desde su sitio web</a:t>
            </a:r>
            <a:r>
              <a:rPr lang="es-ES" sz="2000" b="1" dirty="0" smtClean="0">
                <a:ea typeface="Arial" charset="0"/>
                <a:cs typeface="Arial" charset="0"/>
              </a:rPr>
              <a:t/>
            </a:r>
            <a:br>
              <a:rPr lang="es-ES" sz="2000" b="1" dirty="0" smtClean="0">
                <a:ea typeface="Arial" charset="0"/>
                <a:cs typeface="Arial" charset="0"/>
              </a:rPr>
            </a:br>
            <a:r>
              <a:rPr lang="es-ES" sz="17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Integración de formularios de introducción del código PIN Distribución del tráfico de asistencia</a:t>
            </a:r>
            <a:endParaRPr lang="es-E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6" y="2223038"/>
            <a:ext cx="467493" cy="467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6" y="3164428"/>
            <a:ext cx="470195" cy="470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2" y="4337718"/>
            <a:ext cx="649767" cy="6497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6" y="5606694"/>
            <a:ext cx="557423" cy="5574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61231" y="6244839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s-ES" sz="1200" i="1" dirty="0" smtClean="0">
                <a:solidFill>
                  <a:srgbClr val="72BCB6"/>
                </a:solidFill>
                <a:latin typeface="+mj-lt"/>
              </a:rPr>
              <a:t>Disponible con el paquete Elite</a:t>
            </a:r>
            <a:endParaRPr lang="es-ES" sz="1200" i="1" dirty="0">
              <a:solidFill>
                <a:srgbClr val="72BCB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6679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71850" y="2623667"/>
            <a:ext cx="5047407" cy="1692284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60092" y="2592448"/>
            <a:ext cx="5047407" cy="172350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Integraciones y API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851" y="2648395"/>
            <a:ext cx="50474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buFont typeface="Arial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Realice tareas administrativas </a:t>
            </a:r>
          </a:p>
          <a:p>
            <a:pPr marL="342900" indent="-342900" rtl="0">
              <a:buFont typeface="Arial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Inicie sesión desde otras aplicaciones</a:t>
            </a:r>
          </a:p>
          <a:p>
            <a:pPr marL="342900" indent="-342900" rtl="0">
              <a:buFont typeface="Arial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Integre la solución en aplicaciones para centros de llamadas </a:t>
            </a:r>
          </a:p>
          <a:p>
            <a:pPr marL="342900" indent="-342900" rtl="0">
              <a:buFont typeface="Arial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Téngalo todo organizado</a:t>
            </a:r>
            <a:endParaRPr lang="es-ES" sz="2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850" y="1695943"/>
            <a:ext cx="5084044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es-ES" sz="2000" b="1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API abiertas</a:t>
            </a:r>
          </a:p>
          <a:p>
            <a:pPr algn="ctr" rtl="0"/>
            <a:r>
              <a:rPr lang="es-ES" sz="1400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Una configuración adaptada a su entorno</a:t>
            </a:r>
            <a:r>
              <a:rPr lang="es-ES" sz="1400" b="1" i="1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.</a:t>
            </a:r>
            <a:endParaRPr lang="es-ES" sz="1400" b="1" i="1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97368" y="1670977"/>
            <a:ext cx="5051853" cy="61555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rtl="0"/>
            <a:r>
              <a:rPr lang="es-ES" sz="2000" b="1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Asistencia técnica desde la aplicación</a:t>
            </a:r>
          </a:p>
          <a:p>
            <a:pPr algn="ctr" rtl="0"/>
            <a:r>
              <a:rPr lang="es-ES" sz="1400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Ayude a los clientes sin obligarles a cambiar de sitio</a:t>
            </a:r>
            <a:r>
              <a:rPr lang="es-ES" sz="1400" b="1" i="1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. </a:t>
            </a:r>
            <a:endParaRPr lang="es-ES" sz="1400" b="1" i="1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60093" y="2623163"/>
            <a:ext cx="49891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rtl="0">
              <a:buFont typeface="Arial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Ofrezca una experiencia integrada </a:t>
            </a:r>
          </a:p>
          <a:p>
            <a:pPr marL="342900" indent="-342900" rtl="0">
              <a:buFont typeface="Arial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Recupere información del dispositivo</a:t>
            </a:r>
          </a:p>
          <a:p>
            <a:pPr marL="342900" indent="-342900" rtl="0">
              <a:buFont typeface="Arial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Realice anotaciones en pantalla</a:t>
            </a:r>
          </a:p>
          <a:p>
            <a:pPr marL="342900" indent="-342900" rtl="0">
              <a:buFont typeface="Arial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Visualice la transmisión de vídeo de un usuario</a:t>
            </a:r>
            <a:endParaRPr lang="es-ES" sz="2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951915" y="1725760"/>
            <a:ext cx="15615" cy="437001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219" y="4536750"/>
            <a:ext cx="3299304" cy="18698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357548" y="4475872"/>
            <a:ext cx="1852493" cy="1920067"/>
            <a:chOff x="9724991" y="5148578"/>
            <a:chExt cx="1167893" cy="116789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24991" y="5148578"/>
              <a:ext cx="1167893" cy="116789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/>
            <a:srcRect l="22440" t="1" r="23490" b="48114"/>
            <a:stretch/>
          </p:blipFill>
          <p:spPr>
            <a:xfrm>
              <a:off x="10066191" y="5473963"/>
              <a:ext cx="485492" cy="51712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9668834" y="6095771"/>
            <a:ext cx="2326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s-ES" sz="1200" i="1" dirty="0" smtClean="0">
                <a:solidFill>
                  <a:srgbClr val="72BCB6"/>
                </a:solidFill>
                <a:latin typeface="+mj-lt"/>
              </a:rPr>
              <a:t>Disponible con el paquete Elite</a:t>
            </a:r>
            <a:endParaRPr lang="es-ES" sz="1200" i="1" dirty="0">
              <a:solidFill>
                <a:srgbClr val="72BCB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/>
          </p:nvPr>
        </p:nvSpPr>
        <p:spPr>
          <a:xfrm>
            <a:off x="569442" y="56874"/>
            <a:ext cx="10972800" cy="1143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Integraciones </a:t>
            </a:r>
            <a:r>
              <a:rPr lang="es-ES" dirty="0" err="1" smtClean="0">
                <a:solidFill>
                  <a:schemeClr val="tx1"/>
                </a:solidFill>
              </a:rPr>
              <a:t>preconfiguradas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83" name="Shape 483"/>
          <p:cNvSpPr/>
          <p:nvPr/>
        </p:nvSpPr>
        <p:spPr>
          <a:xfrm>
            <a:off x="64168" y="3901529"/>
            <a:ext cx="2316000" cy="2316000"/>
          </a:xfrm>
          <a:prstGeom prst="rect">
            <a:avLst/>
          </a:prstGeom>
          <a:noFill/>
          <a:ln w="28575" cap="flat" cmpd="sng">
            <a:solidFill>
              <a:srgbClr val="07A3E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64168" y="1305992"/>
            <a:ext cx="2316000" cy="2317600"/>
          </a:xfrm>
          <a:prstGeom prst="rect">
            <a:avLst/>
          </a:prstGeom>
          <a:noFill/>
          <a:ln w="28575" cap="flat" cmpd="sng">
            <a:solidFill>
              <a:srgbClr val="07A3E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2496311" y="1305992"/>
            <a:ext cx="2316000" cy="2316000"/>
          </a:xfrm>
          <a:prstGeom prst="rect">
            <a:avLst/>
          </a:prstGeom>
          <a:noFill/>
          <a:ln w="28575" cap="flat" cmpd="sng">
            <a:solidFill>
              <a:srgbClr val="07A3E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2496311" y="3901555"/>
            <a:ext cx="2316000" cy="2317600"/>
          </a:xfrm>
          <a:prstGeom prst="rect">
            <a:avLst/>
          </a:prstGeom>
          <a:noFill/>
          <a:ln w="28575" cap="flat" cmpd="sng">
            <a:solidFill>
              <a:srgbClr val="07A3E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4928454" y="1298270"/>
            <a:ext cx="2316000" cy="2316000"/>
          </a:xfrm>
          <a:prstGeom prst="rect">
            <a:avLst/>
          </a:prstGeom>
          <a:noFill/>
          <a:ln w="28575" cap="flat" cmpd="sng">
            <a:solidFill>
              <a:srgbClr val="07A3E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4928454" y="3893833"/>
            <a:ext cx="2316000" cy="2317600"/>
          </a:xfrm>
          <a:prstGeom prst="rect">
            <a:avLst/>
          </a:prstGeom>
          <a:noFill/>
          <a:ln w="28575" cap="flat" cmpd="sng">
            <a:solidFill>
              <a:srgbClr val="07A3E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Shape 489"/>
          <p:cNvSpPr txBox="1"/>
          <p:nvPr/>
        </p:nvSpPr>
        <p:spPr>
          <a:xfrm>
            <a:off x="64168" y="5820816"/>
            <a:ext cx="2316000" cy="400000"/>
          </a:xfrm>
          <a:prstGeom prst="rect">
            <a:avLst/>
          </a:prstGeom>
          <a:solidFill>
            <a:srgbClr val="07A3E2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rtl="0">
              <a:buClr>
                <a:schemeClr val="lt1"/>
              </a:buClr>
              <a:buSzPct val="25000"/>
            </a:pPr>
            <a:r>
              <a:rPr lang="es-ES" dirty="0" err="1" smtClean="0">
                <a:solidFill>
                  <a:schemeClr val="bg2"/>
                </a:solidFill>
                <a:ea typeface="Proxima Nova"/>
                <a:cs typeface="Proxima Nova"/>
                <a:sym typeface="Proxima Nova"/>
              </a:rPr>
              <a:t>Freshdesk</a:t>
            </a:r>
            <a:endParaRPr lang="es-ES" dirty="0">
              <a:solidFill>
                <a:schemeClr val="bg2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490" name="Shape 490"/>
          <p:cNvSpPr txBox="1"/>
          <p:nvPr/>
        </p:nvSpPr>
        <p:spPr>
          <a:xfrm>
            <a:off x="2496311" y="3225279"/>
            <a:ext cx="2316000" cy="400000"/>
          </a:xfrm>
          <a:prstGeom prst="rect">
            <a:avLst/>
          </a:prstGeom>
          <a:solidFill>
            <a:srgbClr val="07A3E2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rtl="0">
              <a:buClr>
                <a:schemeClr val="lt1"/>
              </a:buClr>
              <a:buSzPct val="25000"/>
            </a:pPr>
            <a:r>
              <a:rPr lang="es-ES" dirty="0" err="1" smtClean="0">
                <a:solidFill>
                  <a:schemeClr val="bg2"/>
                </a:solidFill>
                <a:ea typeface="Proxima Nova"/>
                <a:cs typeface="Proxima Nova"/>
                <a:sym typeface="Proxima Nova"/>
              </a:rPr>
              <a:t>Autotask</a:t>
            </a:r>
            <a:endParaRPr lang="es-ES" dirty="0">
              <a:solidFill>
                <a:schemeClr val="bg2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491" name="Shape 491"/>
          <p:cNvSpPr txBox="1"/>
          <p:nvPr/>
        </p:nvSpPr>
        <p:spPr>
          <a:xfrm>
            <a:off x="4931630" y="3211209"/>
            <a:ext cx="2316000" cy="400000"/>
          </a:xfrm>
          <a:prstGeom prst="rect">
            <a:avLst/>
          </a:prstGeom>
          <a:solidFill>
            <a:srgbClr val="07A3E2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rtl="0">
              <a:buClr>
                <a:schemeClr val="lt1"/>
              </a:buClr>
              <a:buSzPct val="25000"/>
            </a:pPr>
            <a:r>
              <a:rPr lang="es-ES" dirty="0" err="1" smtClean="0">
                <a:solidFill>
                  <a:schemeClr val="bg2"/>
                </a:solidFill>
                <a:ea typeface="Proxima Nova"/>
                <a:cs typeface="Proxima Nova"/>
                <a:sym typeface="Proxima Nova"/>
              </a:rPr>
              <a:t>BoldChat</a:t>
            </a:r>
            <a:endParaRPr lang="es-ES" dirty="0">
              <a:solidFill>
                <a:schemeClr val="bg2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492" name="Shape 492"/>
          <p:cNvSpPr txBox="1"/>
          <p:nvPr/>
        </p:nvSpPr>
        <p:spPr>
          <a:xfrm>
            <a:off x="64168" y="3223693"/>
            <a:ext cx="2316000" cy="400000"/>
          </a:xfrm>
          <a:prstGeom prst="rect">
            <a:avLst/>
          </a:prstGeom>
          <a:solidFill>
            <a:srgbClr val="07A3E2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rtl="0">
              <a:buClr>
                <a:schemeClr val="lt1"/>
              </a:buClr>
              <a:buSzPct val="25000"/>
            </a:pPr>
            <a:r>
              <a:rPr lang="es-ES" dirty="0" err="1" smtClean="0">
                <a:solidFill>
                  <a:schemeClr val="bg2"/>
                </a:solidFill>
                <a:ea typeface="Proxima Nova"/>
                <a:cs typeface="Proxima Nova"/>
                <a:sym typeface="Proxima Nova"/>
              </a:rPr>
              <a:t>Agiloft</a:t>
            </a:r>
            <a:endParaRPr lang="es-ES" dirty="0">
              <a:solidFill>
                <a:schemeClr val="bg2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2509011" y="5819256"/>
            <a:ext cx="2316000" cy="400000"/>
          </a:xfrm>
          <a:prstGeom prst="rect">
            <a:avLst/>
          </a:prstGeom>
          <a:solidFill>
            <a:srgbClr val="07A3E2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rtl="0">
              <a:buClr>
                <a:schemeClr val="lt1"/>
              </a:buClr>
              <a:buSzPct val="25000"/>
            </a:pPr>
            <a:r>
              <a:rPr lang="es-ES" dirty="0" err="1" smtClean="0">
                <a:solidFill>
                  <a:schemeClr val="bg2"/>
                </a:solidFill>
                <a:ea typeface="Proxima Nova"/>
                <a:cs typeface="Proxima Nova"/>
                <a:sym typeface="Proxima Nova"/>
              </a:rPr>
              <a:t>Freshservice</a:t>
            </a:r>
            <a:endParaRPr lang="es-ES" dirty="0">
              <a:solidFill>
                <a:schemeClr val="bg2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4928454" y="5811534"/>
            <a:ext cx="2316000" cy="400000"/>
          </a:xfrm>
          <a:prstGeom prst="rect">
            <a:avLst/>
          </a:prstGeom>
          <a:solidFill>
            <a:srgbClr val="07A3E2"/>
          </a:solidFill>
          <a:ln>
            <a:solidFill>
              <a:srgbClr val="07A3E2"/>
            </a:solidFill>
          </a:ln>
        </p:spPr>
        <p:txBody>
          <a:bodyPr lIns="121900" tIns="60933" rIns="121900" bIns="60933" anchor="t" anchorCtr="0">
            <a:noAutofit/>
          </a:bodyPr>
          <a:lstStyle/>
          <a:p>
            <a:pPr algn="ctr" rtl="0">
              <a:buClr>
                <a:schemeClr val="lt1"/>
              </a:buClr>
              <a:buSzPct val="25000"/>
            </a:pPr>
            <a:r>
              <a:rPr lang="es-ES" dirty="0" err="1" smtClean="0">
                <a:solidFill>
                  <a:schemeClr val="bg2"/>
                </a:solidFill>
                <a:ea typeface="Proxima Nova"/>
                <a:cs typeface="Proxima Nova"/>
                <a:sym typeface="Proxima Nova"/>
              </a:rPr>
              <a:t>Salesforce</a:t>
            </a:r>
            <a:endParaRPr lang="es-ES" dirty="0">
              <a:solidFill>
                <a:schemeClr val="bg2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21" name="Shape 484"/>
          <p:cNvSpPr/>
          <p:nvPr/>
        </p:nvSpPr>
        <p:spPr>
          <a:xfrm>
            <a:off x="7360597" y="1305992"/>
            <a:ext cx="2316000" cy="2317600"/>
          </a:xfrm>
          <a:prstGeom prst="rect">
            <a:avLst/>
          </a:prstGeom>
          <a:noFill/>
          <a:ln w="28575" cap="flat" cmpd="sng">
            <a:solidFill>
              <a:srgbClr val="07A3E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484"/>
          <p:cNvSpPr/>
          <p:nvPr/>
        </p:nvSpPr>
        <p:spPr>
          <a:xfrm>
            <a:off x="9795916" y="1305992"/>
            <a:ext cx="2316000" cy="2317600"/>
          </a:xfrm>
          <a:prstGeom prst="rect">
            <a:avLst/>
          </a:prstGeom>
          <a:noFill/>
          <a:ln w="28575" cap="flat" cmpd="sng">
            <a:solidFill>
              <a:srgbClr val="07A3E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491"/>
          <p:cNvSpPr txBox="1"/>
          <p:nvPr/>
        </p:nvSpPr>
        <p:spPr>
          <a:xfrm>
            <a:off x="7342924" y="3210755"/>
            <a:ext cx="2316000" cy="400000"/>
          </a:xfrm>
          <a:prstGeom prst="rect">
            <a:avLst/>
          </a:prstGeom>
          <a:solidFill>
            <a:srgbClr val="07A3E2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rtl="0">
              <a:buClr>
                <a:schemeClr val="lt1"/>
              </a:buClr>
              <a:buSzPct val="25000"/>
            </a:pPr>
            <a:r>
              <a:rPr lang="es-ES" dirty="0" err="1" smtClean="0">
                <a:solidFill>
                  <a:schemeClr val="bg2"/>
                </a:solidFill>
                <a:ea typeface="Proxima Nova"/>
                <a:cs typeface="Proxima Nova"/>
                <a:sym typeface="Proxima Nova"/>
              </a:rPr>
              <a:t>ConnectWise</a:t>
            </a:r>
            <a:endParaRPr lang="es-ES" dirty="0">
              <a:solidFill>
                <a:schemeClr val="bg2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25" name="Shape 491"/>
          <p:cNvSpPr txBox="1"/>
          <p:nvPr/>
        </p:nvSpPr>
        <p:spPr>
          <a:xfrm>
            <a:off x="9795916" y="3210755"/>
            <a:ext cx="2316000" cy="400000"/>
          </a:xfrm>
          <a:prstGeom prst="rect">
            <a:avLst/>
          </a:prstGeom>
          <a:solidFill>
            <a:srgbClr val="07A3E2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rtl="0">
              <a:buClr>
                <a:schemeClr val="lt1"/>
              </a:buClr>
              <a:buSzPct val="25000"/>
            </a:pPr>
            <a:r>
              <a:rPr lang="es-ES" dirty="0" err="1" smtClean="0">
                <a:solidFill>
                  <a:schemeClr val="bg2"/>
                </a:solidFill>
                <a:ea typeface="Proxima Nova"/>
                <a:cs typeface="Proxima Nova"/>
                <a:sym typeface="Proxima Nova"/>
              </a:rPr>
              <a:t>HappyFox</a:t>
            </a:r>
            <a:endParaRPr lang="es-ES" dirty="0">
              <a:solidFill>
                <a:schemeClr val="bg2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26" name="Shape 484"/>
          <p:cNvSpPr/>
          <p:nvPr/>
        </p:nvSpPr>
        <p:spPr>
          <a:xfrm>
            <a:off x="7360597" y="3893833"/>
            <a:ext cx="2316000" cy="2317600"/>
          </a:xfrm>
          <a:prstGeom prst="rect">
            <a:avLst/>
          </a:prstGeom>
          <a:noFill/>
          <a:ln w="28575" cap="flat" cmpd="sng">
            <a:solidFill>
              <a:srgbClr val="07A3E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484"/>
          <p:cNvSpPr/>
          <p:nvPr/>
        </p:nvSpPr>
        <p:spPr>
          <a:xfrm>
            <a:off x="9795916" y="3893833"/>
            <a:ext cx="2316000" cy="2317600"/>
          </a:xfrm>
          <a:prstGeom prst="rect">
            <a:avLst/>
          </a:prstGeom>
          <a:noFill/>
          <a:ln w="28575" cap="flat" cmpd="sng">
            <a:solidFill>
              <a:srgbClr val="07A3E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491"/>
          <p:cNvSpPr txBox="1"/>
          <p:nvPr/>
        </p:nvSpPr>
        <p:spPr>
          <a:xfrm>
            <a:off x="7342924" y="5798596"/>
            <a:ext cx="2316000" cy="400000"/>
          </a:xfrm>
          <a:prstGeom prst="rect">
            <a:avLst/>
          </a:prstGeom>
          <a:solidFill>
            <a:srgbClr val="07A3E2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rtl="0">
              <a:buClr>
                <a:schemeClr val="lt1"/>
              </a:buClr>
              <a:buSzPct val="25000"/>
            </a:pPr>
            <a:r>
              <a:rPr lang="es-ES" dirty="0" err="1" smtClean="0">
                <a:solidFill>
                  <a:schemeClr val="bg2"/>
                </a:solidFill>
                <a:ea typeface="Proxima Nova"/>
                <a:cs typeface="Proxima Nova"/>
                <a:sym typeface="Proxima Nova"/>
              </a:rPr>
              <a:t>ServiceNow</a:t>
            </a:r>
            <a:endParaRPr lang="es-ES" dirty="0">
              <a:solidFill>
                <a:schemeClr val="bg2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29" name="Shape 491"/>
          <p:cNvSpPr txBox="1"/>
          <p:nvPr/>
        </p:nvSpPr>
        <p:spPr>
          <a:xfrm>
            <a:off x="9795916" y="5798596"/>
            <a:ext cx="2316000" cy="400000"/>
          </a:xfrm>
          <a:prstGeom prst="rect">
            <a:avLst/>
          </a:prstGeom>
          <a:solidFill>
            <a:srgbClr val="07A3E2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rtl="0">
              <a:buClr>
                <a:schemeClr val="lt1"/>
              </a:buClr>
              <a:buSzPct val="25000"/>
            </a:pPr>
            <a:r>
              <a:rPr lang="es-ES" dirty="0" err="1" smtClean="0">
                <a:solidFill>
                  <a:schemeClr val="bg2"/>
                </a:solidFill>
                <a:ea typeface="Proxima Nova"/>
                <a:cs typeface="Proxima Nova"/>
                <a:sym typeface="Proxima Nova"/>
              </a:rPr>
              <a:t>Zendesk</a:t>
            </a:r>
            <a:endParaRPr lang="es-ES" dirty="0">
              <a:solidFill>
                <a:schemeClr val="bg2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30" name="Shape 4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1976" y="4162017"/>
            <a:ext cx="2007732" cy="138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90" y="2025727"/>
            <a:ext cx="2096555" cy="8610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239" y="2025727"/>
            <a:ext cx="2250896" cy="717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122" y="4162017"/>
            <a:ext cx="2128950" cy="1543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2155" y="4600001"/>
            <a:ext cx="2103521" cy="492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5906" y="4691798"/>
            <a:ext cx="2136809" cy="479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890" y="4691798"/>
            <a:ext cx="2093006" cy="5611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4122" y="2000605"/>
            <a:ext cx="2113648" cy="742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2155" y="2257199"/>
            <a:ext cx="2124596" cy="486001"/>
          </a:xfrm>
          <a:prstGeom prst="rect">
            <a:avLst/>
          </a:prstGeom>
        </p:spPr>
      </p:pic>
      <p:pic>
        <p:nvPicPr>
          <p:cNvPr id="40" name="Picture 39" descr="BoldChat_RGB_Grey_LMI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58"/>
          <a:stretch/>
        </p:blipFill>
        <p:spPr>
          <a:xfrm>
            <a:off x="5051976" y="2257199"/>
            <a:ext cx="2070201" cy="3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6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336651" y="4104861"/>
            <a:ext cx="3599279" cy="2101438"/>
          </a:xfrm>
          <a:prstGeom prst="roundRect">
            <a:avLst/>
          </a:prstGeom>
          <a:solidFill>
            <a:srgbClr val="012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36652" y="1543906"/>
            <a:ext cx="3599279" cy="21080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4132" y="4104861"/>
            <a:ext cx="3599279" cy="210143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5783" y="1543906"/>
            <a:ext cx="3599279" cy="210801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Paquetes de Servicios profesionales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90075" y="1558083"/>
            <a:ext cx="34458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20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Paquete de prueba piloto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Plan de implementación de </a:t>
            </a:r>
            <a:r>
              <a:rPr lang="es-ES" sz="16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Rescue</a:t>
            </a: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más ambicioso 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Análisis de sus objetivos y </a:t>
            </a:r>
            <a:r>
              <a:rPr lang="es-ES" sz="16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KPI</a:t>
            </a: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Revisión de seguridad/TI 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Formaciones programadas</a:t>
            </a:r>
            <a:endParaRPr lang="es-ES" sz="16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9410" y="4097817"/>
            <a:ext cx="34544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20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Paquete de configuración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Proyecto con objetivos a largo plazo 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Formación de agentes y administradores 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Planes de adopción y crecimiento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Opciones de integración con un rápido impacto</a:t>
            </a:r>
            <a:endParaRPr lang="es-ES" sz="16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410" y="1558083"/>
            <a:ext cx="34544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s-ES" sz="20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Paquete de evaluación</a:t>
            </a:r>
          </a:p>
          <a:p>
            <a:pPr marL="179388" marR="0" indent="-179388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Compruebe si </a:t>
            </a:r>
            <a:r>
              <a:rPr lang="es-ES" sz="1600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Rescue</a:t>
            </a: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es la solución perfecta </a:t>
            </a:r>
          </a:p>
          <a:p>
            <a:pPr marL="179388" marR="0" indent="-179388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Evaluación técnica </a:t>
            </a:r>
          </a:p>
          <a:p>
            <a:pPr marL="179388" marR="0" indent="-179388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Determine sus necesidades concretas </a:t>
            </a:r>
          </a:p>
          <a:p>
            <a:pPr marL="179388" marR="0" indent="-179388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Descubra la configuración que más le conviene</a:t>
            </a:r>
            <a:endParaRPr lang="es-ES" sz="16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90075" y="4097817"/>
            <a:ext cx="3445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20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Paquete de optimización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Visión global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Análisis de posibles integraciones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Sugerencias sobre asignación de usuarios</a:t>
            </a:r>
          </a:p>
          <a:p>
            <a:pPr marL="179388" indent="-179388" rtl="0">
              <a:buClr>
                <a:schemeClr val="bg1"/>
              </a:buClr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Exploración de funciones avanzadas</a:t>
            </a:r>
            <a:endParaRPr lang="es-ES" sz="16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99" y="1567535"/>
            <a:ext cx="4807364" cy="48073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92730" y="622400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s-ES" sz="1200" i="1" dirty="0" smtClean="0">
                <a:solidFill>
                  <a:srgbClr val="72BCB6"/>
                </a:solidFill>
                <a:latin typeface="+mj-lt"/>
              </a:rPr>
              <a:t>Disponible con el paquete Elite</a:t>
            </a:r>
            <a:endParaRPr lang="es-ES" sz="1200" i="1" dirty="0">
              <a:solidFill>
                <a:srgbClr val="72BCB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782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es-ES" b="0" dirty="0" smtClean="0">
                <a:solidFill>
                  <a:schemeClr val="bg1"/>
                </a:solidFill>
              </a:rPr>
              <a:t>¿Preguntas?</a:t>
            </a:r>
            <a:endParaRPr lang="es-E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es-ES" b="0" dirty="0" smtClean="0">
                <a:solidFill>
                  <a:srgbClr val="0F5891"/>
                </a:solidFill>
              </a:rPr>
              <a:t>Testimonios de clientes</a:t>
            </a:r>
            <a:endParaRPr lang="es-ES" b="0" dirty="0">
              <a:solidFill>
                <a:srgbClr val="0F58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7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47339"/>
            <a:ext cx="10515600" cy="4892912"/>
          </a:xfrm>
        </p:spPr>
        <p:txBody>
          <a:bodyPr>
            <a:normAutofit/>
          </a:bodyPr>
          <a:lstStyle/>
          <a:p>
            <a:pPr rtl="0"/>
            <a:r>
              <a:rPr lang="es-ES" sz="2000" dirty="0" smtClean="0">
                <a:ea typeface="Arial" charset="0"/>
                <a:cs typeface="Arial" charset="0"/>
              </a:rPr>
              <a:t>Tendencias del sector</a:t>
            </a:r>
          </a:p>
          <a:p>
            <a:pPr rtl="0"/>
            <a:r>
              <a:rPr lang="es-ES" sz="2000" dirty="0" smtClean="0">
                <a:ea typeface="Arial" charset="0"/>
                <a:cs typeface="Arial" charset="0"/>
              </a:rPr>
              <a:t>Soluciones de asistencia remota</a:t>
            </a:r>
          </a:p>
          <a:p>
            <a:pPr rtl="0"/>
            <a:r>
              <a:rPr lang="es-ES" sz="2000" dirty="0" smtClean="0">
                <a:ea typeface="Arial" charset="0"/>
                <a:cs typeface="Arial" charset="0"/>
              </a:rPr>
              <a:t>Ejemplos de clientes</a:t>
            </a:r>
          </a:p>
          <a:p>
            <a:pPr rtl="0"/>
            <a:r>
              <a:rPr lang="es-ES" sz="2000" dirty="0" smtClean="0">
                <a:ea typeface="Arial" charset="0"/>
                <a:cs typeface="Arial" charset="0"/>
              </a:rPr>
              <a:t>Etc.</a:t>
            </a:r>
            <a:endParaRPr lang="es-ES" sz="2000" dirty="0">
              <a:ea typeface="Arial" charset="0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Orden del día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7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518" y="152400"/>
            <a:ext cx="4878767" cy="1088381"/>
          </a:xfrm>
        </p:spPr>
        <p:txBody>
          <a:bodyPr>
            <a:normAutofit/>
          </a:bodyPr>
          <a:lstStyle/>
          <a:p>
            <a:pPr algn="l" rtl="0"/>
            <a:r>
              <a:rPr lang="es-ES" dirty="0" err="1" smtClean="0"/>
              <a:t>Make</a:t>
            </a:r>
            <a:r>
              <a:rPr lang="es-ES" dirty="0" smtClean="0"/>
              <a:t>-A-</a:t>
            </a:r>
            <a:r>
              <a:rPr lang="es-ES" dirty="0" err="1" smtClean="0"/>
              <a:t>Wish</a:t>
            </a:r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287517" y="4115987"/>
            <a:ext cx="62843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Los resultados:</a:t>
            </a:r>
          </a:p>
          <a:p>
            <a:pPr marL="290513" lvl="0" indent="-166688" rtl="0">
              <a:buFont typeface="Arial"/>
              <a:buChar char="•"/>
              <a:defRPr/>
            </a:pPr>
            <a:r>
              <a:rPr lang="es-ES" sz="2000" kern="0" dirty="0" smtClean="0">
                <a:latin typeface="+mj-lt"/>
                <a:ea typeface="Arial" charset="0"/>
                <a:cs typeface="Arial" charset="0"/>
              </a:rPr>
              <a:t>Los agentes ahorran tiempo y pueden proporcionar formación, prestar asistencia y gestionar la incorporación de nuevos centros de forma remota, con </a:t>
            </a:r>
            <a:r>
              <a:rPr lang="es-ES" sz="2000" kern="0" dirty="0" err="1" smtClean="0">
                <a:latin typeface="+mj-lt"/>
                <a:ea typeface="Arial" charset="0"/>
                <a:cs typeface="Arial" charset="0"/>
              </a:rPr>
              <a:t>Rescue</a:t>
            </a:r>
            <a:r>
              <a:rPr lang="es-ES" sz="2000" kern="0" dirty="0" smtClean="0">
                <a:latin typeface="+mj-lt"/>
                <a:ea typeface="Arial" charset="0"/>
                <a:cs typeface="Arial" charset="0"/>
              </a:rPr>
              <a:t>. </a:t>
            </a:r>
          </a:p>
          <a:p>
            <a:pPr marL="290513" lvl="0" indent="-166688" rtl="0">
              <a:buFont typeface="Arial"/>
              <a:buChar char="•"/>
              <a:defRPr/>
            </a:pPr>
            <a:r>
              <a:rPr lang="es-ES" sz="2000" kern="0" dirty="0" smtClean="0">
                <a:latin typeface="+mj-lt"/>
                <a:ea typeface="Arial" charset="0"/>
                <a:cs typeface="Arial" charset="0"/>
              </a:rPr>
              <a:t>El tiempo de detección y solución de problemas se ha reducido en más de un 50%.</a:t>
            </a:r>
            <a:endParaRPr lang="es-ES" sz="2000" kern="0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518" y="951736"/>
            <a:ext cx="62843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Arial" charset="0"/>
                <a:cs typeface="Arial" charset="0"/>
              </a:rPr>
              <a:t>Desafíos:</a:t>
            </a:r>
          </a:p>
          <a:p>
            <a:pPr marL="290513" indent="-166688" rtl="0">
              <a:buFont typeface="Arial"/>
              <a:buChar char="•"/>
              <a:defRPr/>
            </a:pPr>
            <a:r>
              <a:rPr lang="es-ES" sz="2000" kern="0" dirty="0" smtClean="0">
                <a:ea typeface="Arial" charset="0"/>
                <a:cs typeface="Arial" charset="0"/>
              </a:rPr>
              <a:t>Su reducido equipo necesitaba una herramienta de asistencia remota eficiente y segura para reducir los desplazamientos y los gastos.</a:t>
            </a:r>
          </a:p>
          <a:p>
            <a:pPr marL="290513" indent="-166688" rtl="0">
              <a:buFont typeface="Arial"/>
              <a:buChar char="•"/>
              <a:defRPr/>
            </a:pPr>
            <a:r>
              <a:rPr lang="es-ES" sz="2000" kern="0" dirty="0" smtClean="0">
                <a:ea typeface="Arial" charset="0"/>
                <a:cs typeface="Arial" charset="0"/>
              </a:rPr>
              <a:t>Cada centro tiene su propio sistema de gestión y el departamento de TI no puede preinstalar software en máquinas que no son suyas.</a:t>
            </a:r>
            <a:endParaRPr lang="es-ES" sz="2000" kern="0" dirty="0"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7518" y="3134506"/>
            <a:ext cx="62689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La solución: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 err="1" smtClean="0">
                <a:latin typeface="+mj-lt"/>
                <a:ea typeface="Arial" charset="0"/>
                <a:cs typeface="Arial" charset="0"/>
              </a:rPr>
              <a:t>Make</a:t>
            </a:r>
            <a:r>
              <a:rPr lang="es-ES" sz="2000" dirty="0" smtClean="0">
                <a:latin typeface="+mj-lt"/>
                <a:ea typeface="Arial" charset="0"/>
                <a:cs typeface="Arial" charset="0"/>
              </a:rPr>
              <a:t>-A-</a:t>
            </a:r>
            <a:r>
              <a:rPr lang="es-ES" sz="2000" dirty="0" err="1" smtClean="0">
                <a:latin typeface="+mj-lt"/>
                <a:ea typeface="Arial" charset="0"/>
                <a:cs typeface="Arial" charset="0"/>
              </a:rPr>
              <a:t>Wish</a:t>
            </a:r>
            <a:r>
              <a:rPr lang="es-ES" sz="2000" dirty="0" smtClean="0">
                <a:latin typeface="+mj-lt"/>
                <a:ea typeface="Arial" charset="0"/>
                <a:cs typeface="Arial" charset="0"/>
              </a:rPr>
              <a:t>® lleva usando LogMeIn </a:t>
            </a:r>
            <a:r>
              <a:rPr lang="es-ES" sz="2000" dirty="0" err="1" smtClean="0">
                <a:latin typeface="+mj-lt"/>
                <a:ea typeface="Arial" charset="0"/>
                <a:cs typeface="Arial" charset="0"/>
              </a:rPr>
              <a:t>Rescue</a:t>
            </a:r>
            <a:r>
              <a:rPr lang="es-ES" sz="2000" dirty="0" smtClean="0">
                <a:latin typeface="+mj-lt"/>
                <a:ea typeface="Arial" charset="0"/>
                <a:cs typeface="Arial" charset="0"/>
              </a:rPr>
              <a:t> desde hace seis años y afirma que les ha salvado la vida.</a:t>
            </a:r>
            <a:endParaRPr lang="es-ES" sz="2000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05600" y="4111216"/>
            <a:ext cx="5486400" cy="27467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8427" y="4236403"/>
            <a:ext cx="5186184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>
              <a:lnSpc>
                <a:spcPct val="90000"/>
              </a:lnSpc>
              <a:defRPr/>
            </a:pPr>
            <a:r>
              <a:rPr kumimoji="0" lang="es-ES" b="1" i="0" u="none" strike="noStrike" kern="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«</a:t>
            </a:r>
            <a:r>
              <a:rPr lang="es-ES" dirty="0" err="1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Rescue</a:t>
            </a:r>
            <a:r>
              <a:rPr lang="es-ES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 ha cambiado la forma en la que gestionamos el servicio de asistencia técnica de </a:t>
            </a:r>
            <a:r>
              <a:rPr lang="es-ES" dirty="0" err="1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Make</a:t>
            </a:r>
            <a:r>
              <a:rPr lang="es-ES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-A-</a:t>
            </a:r>
            <a:r>
              <a:rPr lang="es-ES" dirty="0" err="1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Wish</a:t>
            </a:r>
            <a:r>
              <a:rPr lang="es-ES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. Hace que nuestro trabajo sea más fácil y nos permite hacer más en menos tiempo y con menos recursos. El departamento de TI siempre es un gasto, pero lo que nos ahorramos con </a:t>
            </a:r>
            <a:r>
              <a:rPr lang="es-ES" dirty="0" err="1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Rescue</a:t>
            </a:r>
            <a:r>
              <a:rPr lang="es-ES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 lo invertimos en cumplir deseos.»</a:t>
            </a:r>
            <a:endParaRPr lang="es-ES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1137" y="6073829"/>
            <a:ext cx="487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>
              <a:defRPr/>
            </a:pPr>
            <a:r>
              <a:rPr lang="es-ES" sz="1200" b="1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Daniel Rivera</a:t>
            </a:r>
          </a:p>
          <a:p>
            <a:pPr lvl="0" rtl="0">
              <a:defRPr/>
            </a:pPr>
            <a:r>
              <a:rPr lang="es-ES" sz="1200" b="1" i="1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Especialista de asistencia técnica </a:t>
            </a:r>
            <a:r>
              <a:rPr lang="hu-HU" sz="1200" b="1" i="1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/>
            </a:r>
            <a:br>
              <a:rPr lang="hu-HU" sz="1200" b="1" i="1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</a:br>
            <a:r>
              <a:rPr lang="es-ES" sz="1200" b="1" i="1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de </a:t>
            </a:r>
            <a:r>
              <a:rPr lang="es-ES" sz="1200" b="1" i="1" dirty="0" err="1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Make</a:t>
            </a:r>
            <a:r>
              <a:rPr lang="es-ES" sz="1200" b="1" i="1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-A-</a:t>
            </a:r>
            <a:r>
              <a:rPr lang="es-ES" sz="1200" b="1" i="1" dirty="0" err="1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Wish</a:t>
            </a:r>
            <a:endParaRPr lang="es-ES" sz="1200" b="1" i="1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r="6862"/>
          <a:stretch/>
        </p:blipFill>
        <p:spPr>
          <a:xfrm>
            <a:off x="6694757" y="0"/>
            <a:ext cx="5497244" cy="4150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832" y="5622989"/>
            <a:ext cx="2078168" cy="138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5443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22" y="93960"/>
            <a:ext cx="5140025" cy="1088381"/>
          </a:xfrm>
        </p:spPr>
        <p:txBody>
          <a:bodyPr>
            <a:normAutofit/>
          </a:bodyPr>
          <a:lstStyle/>
          <a:p>
            <a:pPr algn="l" rtl="0"/>
            <a:r>
              <a:rPr lang="es-ES" dirty="0" err="1" smtClean="0">
                <a:solidFill>
                  <a:srgbClr val="72BCB6"/>
                </a:solidFill>
              </a:rPr>
              <a:t>Miron</a:t>
            </a:r>
            <a:r>
              <a:rPr lang="es-ES" dirty="0" smtClean="0">
                <a:solidFill>
                  <a:srgbClr val="72BCB6"/>
                </a:solidFill>
              </a:rPr>
              <a:t> </a:t>
            </a:r>
            <a:r>
              <a:rPr lang="es-ES" dirty="0" err="1" smtClean="0">
                <a:solidFill>
                  <a:srgbClr val="72BCB6"/>
                </a:solidFill>
              </a:rPr>
              <a:t>Construction</a:t>
            </a:r>
            <a:r>
              <a:rPr lang="es-ES" dirty="0" smtClean="0">
                <a:solidFill>
                  <a:srgbClr val="72BCB6"/>
                </a:solidFill>
              </a:rPr>
              <a:t> </a:t>
            </a:r>
            <a:endParaRPr lang="es-ES" dirty="0">
              <a:solidFill>
                <a:srgbClr val="72BCB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121" y="4737178"/>
            <a:ext cx="63652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normalizeH="0" baseline="0" dirty="0" smtClean="0">
                <a:ln>
                  <a:noFill/>
                </a:ln>
                <a:solidFill>
                  <a:srgbClr val="72BCB6"/>
                </a:solidFill>
                <a:effectLst/>
                <a:uLnTx/>
                <a:uFillTx/>
                <a:ea typeface="Arial" charset="0"/>
                <a:cs typeface="Arial" charset="0"/>
              </a:rPr>
              <a:t>Los resultados:</a:t>
            </a:r>
            <a:r>
              <a:rPr kumimoji="0" lang="es-ES" sz="2000" b="1" i="0" u="none" strike="noStrike" kern="0" cap="none" normalizeH="0" dirty="0" smtClean="0">
                <a:ln>
                  <a:noFill/>
                </a:ln>
                <a:solidFill>
                  <a:srgbClr val="72BCB6"/>
                </a:solidFill>
                <a:effectLst/>
                <a:uLnTx/>
                <a:uFillTx/>
                <a:ea typeface="Arial" charset="0"/>
                <a:cs typeface="Arial" charset="0"/>
              </a:rPr>
              <a:t> </a:t>
            </a:r>
          </a:p>
          <a:p>
            <a:pPr lvl="1" rtl="0">
              <a:defRPr/>
            </a:pPr>
            <a:r>
              <a:rPr lang="es-ES" sz="1600" kern="0" dirty="0" smtClean="0">
                <a:ea typeface="Arial" charset="0"/>
                <a:cs typeface="Arial" charset="0"/>
              </a:rPr>
              <a:t>La velocidad y la eficiencia de </a:t>
            </a:r>
            <a:r>
              <a:rPr lang="es-ES" sz="1600" kern="0" dirty="0" err="1" smtClean="0">
                <a:ea typeface="Arial" charset="0"/>
                <a:cs typeface="Arial" charset="0"/>
              </a:rPr>
              <a:t>GoToAssist</a:t>
            </a:r>
            <a:r>
              <a:rPr lang="es-ES" sz="1600" kern="0" dirty="0" smtClean="0">
                <a:ea typeface="Arial" charset="0"/>
                <a:cs typeface="Arial" charset="0"/>
              </a:rPr>
              <a:t>: la asistencia remota es mucho más rápida y eficaz que con </a:t>
            </a:r>
            <a:r>
              <a:rPr lang="es-ES" sz="1600" kern="0" dirty="0" err="1" smtClean="0">
                <a:ea typeface="Arial" charset="0"/>
                <a:cs typeface="Arial" charset="0"/>
              </a:rPr>
              <a:t>TightVNC</a:t>
            </a:r>
            <a:r>
              <a:rPr lang="es-ES" sz="1600" kern="0" dirty="0" smtClean="0">
                <a:ea typeface="Arial" charset="0"/>
                <a:cs typeface="Arial" charset="0"/>
              </a:rPr>
              <a:t> y, además, sin necesidad de conexión </a:t>
            </a:r>
            <a:r>
              <a:rPr lang="es-ES" sz="1600" kern="0" dirty="0" err="1" smtClean="0">
                <a:ea typeface="Arial" charset="0"/>
                <a:cs typeface="Arial" charset="0"/>
              </a:rPr>
              <a:t>VPN</a:t>
            </a:r>
            <a:r>
              <a:rPr lang="es-ES" sz="1600" kern="0" dirty="0" smtClean="0">
                <a:ea typeface="Arial" charset="0"/>
                <a:cs typeface="Arial" charset="0"/>
              </a:rPr>
              <a:t>. Hemos notado un aumento de la productividad, tanto para los usuarios como para el equipo de TI. </a:t>
            </a:r>
            <a:endParaRPr lang="es-ES" sz="1600" kern="0" dirty="0"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122" y="1110766"/>
            <a:ext cx="656547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kumimoji="0" lang="es-ES" sz="2000" b="1" i="0" u="none" strike="noStrike" kern="0" cap="none" normalizeH="0" baseline="0" dirty="0" smtClean="0">
                <a:ln>
                  <a:noFill/>
                </a:ln>
                <a:solidFill>
                  <a:srgbClr val="72BCB6"/>
                </a:solidFill>
                <a:effectLst/>
                <a:uLnTx/>
                <a:uFillTx/>
                <a:ea typeface="Arial" charset="0"/>
                <a:cs typeface="Arial" charset="0"/>
              </a:rPr>
              <a:t>El problema: </a:t>
            </a:r>
          </a:p>
          <a:p>
            <a:pPr lvl="1" rtl="0"/>
            <a:r>
              <a:rPr lang="es-ES" sz="1600" dirty="0" smtClean="0"/>
              <a:t>Teniendo en cuenta las numerosas delegaciones de la empresa </a:t>
            </a:r>
            <a:r>
              <a:rPr lang="hu-HU" sz="1600" dirty="0" smtClean="0"/>
              <a:t/>
            </a:r>
            <a:br>
              <a:rPr lang="hu-HU" sz="1600" dirty="0" smtClean="0"/>
            </a:br>
            <a:r>
              <a:rPr lang="es-ES" sz="1600" dirty="0" smtClean="0"/>
              <a:t>y sus múltiples proyectos de construcción, los servicios de asistencia remota son fundamentales para los empleados de </a:t>
            </a:r>
            <a:r>
              <a:rPr lang="es-ES" sz="1600" dirty="0" err="1" smtClean="0"/>
              <a:t>Miron</a:t>
            </a:r>
            <a:r>
              <a:rPr lang="es-ES" sz="1600" dirty="0" smtClean="0"/>
              <a:t>. Sin embargo, su antigua herramienta de asistencia, </a:t>
            </a:r>
            <a:r>
              <a:rPr lang="es-ES" sz="1600" dirty="0" err="1" smtClean="0"/>
              <a:t>TightVNC</a:t>
            </a:r>
            <a:r>
              <a:rPr lang="es-ES" sz="1600" dirty="0" smtClean="0"/>
              <a:t>, requería una conexión </a:t>
            </a:r>
            <a:r>
              <a:rPr lang="es-ES" sz="1600" dirty="0" err="1" smtClean="0"/>
              <a:t>VPN</a:t>
            </a:r>
            <a:r>
              <a:rPr lang="es-ES" sz="1600" dirty="0" smtClean="0"/>
              <a:t> que no siempre estaba disponible a pie de obra. </a:t>
            </a:r>
            <a:r>
              <a:rPr lang="es-ES" sz="1600" b="1" dirty="0" smtClean="0"/>
              <a:t>Los empleados a menudo se veían obligados a buscar una oficina para poder</a:t>
            </a:r>
            <a:r>
              <a:rPr lang="hu-HU" sz="1600" b="1" dirty="0" smtClean="0"/>
              <a:t> </a:t>
            </a:r>
            <a:r>
              <a:rPr lang="es-ES" sz="1600" b="1" dirty="0" smtClean="0"/>
              <a:t>solicitar asistencia desde sus portátiles, </a:t>
            </a:r>
            <a:r>
              <a:rPr lang="es-ES" sz="1600" dirty="0" smtClean="0"/>
              <a:t>lo que perjudicaba la productividad y los plazos.</a:t>
            </a:r>
            <a:endParaRPr lang="es-ES" sz="1600" dirty="0"/>
          </a:p>
        </p:txBody>
      </p:sp>
      <p:sp>
        <p:nvSpPr>
          <p:cNvPr id="10" name="Rectangle 9"/>
          <p:cNvSpPr/>
          <p:nvPr/>
        </p:nvSpPr>
        <p:spPr>
          <a:xfrm>
            <a:off x="95997" y="3416415"/>
            <a:ext cx="64936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normalizeH="0" baseline="0" dirty="0" smtClean="0">
                <a:ln>
                  <a:noFill/>
                </a:ln>
                <a:solidFill>
                  <a:srgbClr val="72BCB6"/>
                </a:solidFill>
                <a:effectLst/>
                <a:uLnTx/>
                <a:uFillTx/>
                <a:ea typeface="Arial" charset="0"/>
                <a:cs typeface="Arial" charset="0"/>
              </a:rPr>
              <a:t>La solución:</a:t>
            </a:r>
          </a:p>
          <a:p>
            <a:pPr lvl="1" rtl="0">
              <a:defRPr/>
            </a:pPr>
            <a:r>
              <a:rPr kumimoji="0" lang="es-ES" sz="1600" b="0" i="0" u="none" strike="noStrike" kern="0" cap="none" normalizeH="0" baseline="0" dirty="0" smtClean="0">
                <a:ln>
                  <a:noFill/>
                </a:ln>
                <a:effectLst/>
                <a:uLnTx/>
                <a:uFillTx/>
                <a:ea typeface="Arial" charset="0"/>
                <a:cs typeface="Arial" charset="0"/>
              </a:rPr>
              <a:t>Después de probar otras soluciones, Schmidt apostó por </a:t>
            </a:r>
            <a:r>
              <a:rPr kumimoji="0" lang="es-ES" sz="1600" b="0" i="0" u="none" strike="noStrike" kern="0" cap="none" normalizeH="0" baseline="0" dirty="0" err="1" smtClean="0">
                <a:ln>
                  <a:noFill/>
                </a:ln>
                <a:effectLst/>
                <a:uLnTx/>
                <a:uFillTx/>
                <a:ea typeface="Arial" charset="0"/>
                <a:cs typeface="Arial" charset="0"/>
              </a:rPr>
              <a:t>GoToAssist</a:t>
            </a:r>
            <a:r>
              <a:rPr kumimoji="0" lang="es-ES" sz="1600" b="0" i="0" u="none" strike="noStrike" kern="0" cap="none" normalizeH="0" baseline="0" dirty="0" smtClean="0">
                <a:ln>
                  <a:noFill/>
                </a:ln>
                <a:effectLst/>
                <a:uLnTx/>
                <a:uFillTx/>
                <a:ea typeface="Arial" charset="0"/>
                <a:cs typeface="Arial" charset="0"/>
              </a:rPr>
              <a:t> gracias a su experiencia positiva con </a:t>
            </a:r>
            <a:r>
              <a:rPr kumimoji="0" lang="es-ES" sz="1600" b="0" i="0" u="none" strike="noStrike" kern="0" cap="none" normalizeH="0" baseline="0" dirty="0" err="1" smtClean="0">
                <a:ln>
                  <a:noFill/>
                </a:ln>
                <a:effectLst/>
                <a:uLnTx/>
                <a:uFillTx/>
                <a:ea typeface="Arial" charset="0"/>
                <a:cs typeface="Arial" charset="0"/>
              </a:rPr>
              <a:t>GoToMeeting</a:t>
            </a:r>
            <a:r>
              <a:rPr kumimoji="0" lang="es-ES" sz="1600" b="0" i="0" u="none" strike="noStrike" kern="0" cap="none" normalizeH="0" baseline="0" dirty="0" smtClean="0">
                <a:ln>
                  <a:noFill/>
                </a:ln>
                <a:effectLst/>
                <a:uLnTx/>
                <a:uFillTx/>
                <a:ea typeface="Arial" charset="0"/>
                <a:cs typeface="Arial" charset="0"/>
              </a:rPr>
              <a:t>.</a:t>
            </a:r>
            <a:r>
              <a:rPr kumimoji="0" lang="es-ES" sz="1600" b="0" i="0" u="none" strike="noStrike" kern="0" cap="none" normalizeH="0" dirty="0" smtClean="0">
                <a:ln>
                  <a:noFill/>
                </a:ln>
                <a:effectLst/>
                <a:uLnTx/>
                <a:uFillTx/>
                <a:ea typeface="Arial" charset="0"/>
                <a:cs typeface="Arial" charset="0"/>
              </a:rPr>
              <a:t> Ahora, su equipo de TI utiliza </a:t>
            </a:r>
            <a:r>
              <a:rPr kumimoji="0" lang="es-ES" sz="1600" b="0" i="0" u="none" strike="noStrike" kern="0" cap="none" normalizeH="0" dirty="0" err="1" smtClean="0">
                <a:ln>
                  <a:noFill/>
                </a:ln>
                <a:effectLst/>
                <a:uLnTx/>
                <a:uFillTx/>
                <a:ea typeface="Arial" charset="0"/>
                <a:cs typeface="Arial" charset="0"/>
              </a:rPr>
              <a:t>GoToAssist</a:t>
            </a:r>
            <a:r>
              <a:rPr kumimoji="0" lang="es-ES" sz="1600" b="0" i="0" u="none" strike="noStrike" kern="0" cap="none" normalizeH="0" dirty="0" smtClean="0">
                <a:ln>
                  <a:noFill/>
                </a:ln>
                <a:effectLst/>
                <a:uLnTx/>
                <a:uFillTx/>
                <a:ea typeface="Arial" charset="0"/>
                <a:cs typeface="Arial" charset="0"/>
              </a:rPr>
              <a:t> para prestar asistencia técnica atendida y desatendida a sus empleados.</a:t>
            </a:r>
            <a:endParaRPr kumimoji="0" lang="es-ES" sz="1600" b="0" i="0" u="none" strike="noStrike" kern="0" cap="none" normalizeH="0" dirty="0">
              <a:ln>
                <a:noFill/>
              </a:ln>
              <a:effectLst/>
              <a:uLnTx/>
              <a:uFillTx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05600" y="4111216"/>
            <a:ext cx="5486400" cy="2746784"/>
          </a:xfrm>
          <a:prstGeom prst="rect">
            <a:avLst/>
          </a:prstGeom>
          <a:solidFill>
            <a:srgbClr val="72B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1597" y="4108912"/>
            <a:ext cx="4876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ES" sz="1900" b="1" i="1" dirty="0" smtClean="0">
                <a:solidFill>
                  <a:schemeClr val="bg1"/>
                </a:solidFill>
              </a:rPr>
              <a:t>«</a:t>
            </a:r>
            <a:r>
              <a:rPr lang="es-ES" sz="1900" b="1" i="1" dirty="0" err="1" smtClean="0">
                <a:solidFill>
                  <a:schemeClr val="bg1"/>
                </a:solidFill>
              </a:rPr>
              <a:t>GoToAssist</a:t>
            </a:r>
            <a:r>
              <a:rPr lang="es-ES" sz="1900" b="1" i="1" dirty="0" smtClean="0">
                <a:solidFill>
                  <a:schemeClr val="bg1"/>
                </a:solidFill>
              </a:rPr>
              <a:t> nos ahorra muchísimo tiempo. Los empleados</a:t>
            </a:r>
            <a:r>
              <a:rPr lang="hu-HU" sz="1900" b="1" i="1" dirty="0" smtClean="0">
                <a:solidFill>
                  <a:schemeClr val="bg1"/>
                </a:solidFill>
              </a:rPr>
              <a:t> </a:t>
            </a:r>
            <a:r>
              <a:rPr lang="es-ES" sz="1900" b="1" i="1" dirty="0" smtClean="0">
                <a:solidFill>
                  <a:schemeClr val="bg1"/>
                </a:solidFill>
              </a:rPr>
              <a:t>pueden resolver sus problemas al instante y no tienen que perder tiempo buscando una oficina para conectarse con sus portátiles.»</a:t>
            </a:r>
            <a:endParaRPr lang="es-ES" sz="19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1597" y="5642875"/>
            <a:ext cx="46765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ES" sz="1400" b="1" dirty="0" err="1" smtClean="0">
                <a:solidFill>
                  <a:schemeClr val="bg1"/>
                </a:solidFill>
              </a:rPr>
              <a:t>T.J</a:t>
            </a:r>
            <a:r>
              <a:rPr lang="es-ES" sz="1400" b="1" dirty="0" smtClean="0">
                <a:solidFill>
                  <a:schemeClr val="bg1"/>
                </a:solidFill>
              </a:rPr>
              <a:t>. Schmidt</a:t>
            </a:r>
          </a:p>
          <a:p>
            <a:pPr rtl="0"/>
            <a:r>
              <a:rPr lang="es-ES" sz="1400" dirty="0" smtClean="0">
                <a:solidFill>
                  <a:schemeClr val="bg1"/>
                </a:solidFill>
              </a:rPr>
              <a:t>Especialista de asistencia técnica</a:t>
            </a:r>
          </a:p>
          <a:p>
            <a:pPr rtl="0"/>
            <a:r>
              <a:rPr lang="es-ES" sz="1400" dirty="0" err="1" smtClean="0">
                <a:solidFill>
                  <a:schemeClr val="bg1"/>
                </a:solidFill>
              </a:rPr>
              <a:t>Miron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Construction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constr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0"/>
            <a:ext cx="5486400" cy="411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370" y="5320144"/>
            <a:ext cx="2298413" cy="13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4688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5274" b="-1639"/>
          <a:stretch/>
        </p:blipFill>
        <p:spPr>
          <a:xfrm>
            <a:off x="6712039" y="0"/>
            <a:ext cx="5479961" cy="4383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4172"/>
            <a:ext cx="2558718" cy="1088381"/>
          </a:xfrm>
        </p:spPr>
        <p:txBody>
          <a:bodyPr>
            <a:normAutofit/>
          </a:bodyPr>
          <a:lstStyle/>
          <a:p>
            <a:pPr algn="l" rtl="0"/>
            <a:r>
              <a:rPr lang="es-ES" dirty="0" err="1" smtClean="0">
                <a:solidFill>
                  <a:schemeClr val="accent4"/>
                </a:solidFill>
              </a:rPr>
              <a:t>Arise</a:t>
            </a:r>
            <a:endParaRPr lang="es-ES" dirty="0"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3599460"/>
            <a:ext cx="638362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normalizeH="0" baseline="0" dirty="0" smtClean="0">
                <a:ln>
                  <a:noFill/>
                </a:ln>
                <a:solidFill>
                  <a:srgbClr val="F98A3A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Los resultados:</a:t>
            </a:r>
          </a:p>
          <a:p>
            <a:pPr marL="290513" lvl="0" indent="-166688" rtl="0">
              <a:buFont typeface="Arial"/>
              <a:buChar char="•"/>
              <a:defRPr/>
            </a:pPr>
            <a:r>
              <a:rPr lang="es-ES" sz="1900" kern="0" dirty="0" smtClean="0">
                <a:latin typeface="+mj-lt"/>
                <a:ea typeface="Arial" charset="0"/>
                <a:cs typeface="Arial" charset="0"/>
              </a:rPr>
              <a:t>El porcentaje de resolución en la primera llamada aumentó en un 23%, mientras que el número de repetición de llamadas se redujo en un 33%</a:t>
            </a:r>
          </a:p>
          <a:p>
            <a:pPr marL="290513" lvl="0" indent="-166688" rtl="0">
              <a:buFont typeface="Arial"/>
              <a:buChar char="•"/>
              <a:defRPr/>
            </a:pPr>
            <a:r>
              <a:rPr lang="es-ES" sz="1900" kern="0" dirty="0" smtClean="0">
                <a:latin typeface="+mj-lt"/>
                <a:ea typeface="Arial" charset="0"/>
                <a:cs typeface="Arial" charset="0"/>
              </a:rPr>
              <a:t>Las solicitudes de asistencia aumentaron un 268%, con solo un 80% más de personal de asistencia técnica</a:t>
            </a:r>
          </a:p>
          <a:p>
            <a:pPr marL="290513" lvl="0" indent="-166688" rtl="0">
              <a:buFont typeface="Arial"/>
              <a:buChar char="•"/>
              <a:defRPr/>
            </a:pPr>
            <a:r>
              <a:rPr lang="es-ES" sz="1900" kern="0" dirty="0" smtClean="0">
                <a:latin typeface="+mj-lt"/>
                <a:ea typeface="Arial" charset="0"/>
                <a:cs typeface="Arial" charset="0"/>
              </a:rPr>
              <a:t>Ahorro de casi 48.000 dólares al mes en costes de asistencia, gracias a la mayor productividad del equipo de asistencia técnica</a:t>
            </a:r>
            <a:endParaRPr lang="es-ES" sz="1900" kern="0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239" y="1091728"/>
            <a:ext cx="64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normalizeH="0" baseline="0" dirty="0" smtClean="0">
                <a:ln>
                  <a:noFill/>
                </a:ln>
                <a:solidFill>
                  <a:srgbClr val="F98A3A"/>
                </a:solidFill>
                <a:effectLst/>
                <a:uLnTx/>
                <a:uFillTx/>
                <a:ea typeface="Arial" charset="0"/>
                <a:cs typeface="Arial" charset="0"/>
              </a:rPr>
              <a:t>Los retos:</a:t>
            </a:r>
          </a:p>
          <a:p>
            <a:pPr marL="290513" indent="-166688" rtl="0">
              <a:buFont typeface="Arial"/>
              <a:buChar char="•"/>
              <a:defRPr/>
            </a:pPr>
            <a:r>
              <a:rPr lang="es-ES" sz="1900" kern="0" dirty="0" smtClean="0">
                <a:ea typeface="Arial" charset="0"/>
                <a:cs typeface="Arial" charset="0"/>
              </a:rPr>
              <a:t>Prestar asistencia a miles de trabajadores remotos</a:t>
            </a:r>
          </a:p>
          <a:p>
            <a:pPr marL="290513" indent="-166688" rtl="0">
              <a:buFont typeface="Arial"/>
              <a:buChar char="•"/>
              <a:defRPr/>
            </a:pPr>
            <a:r>
              <a:rPr lang="es-ES" sz="1900" kern="0" dirty="0" smtClean="0">
                <a:ea typeface="Arial" charset="0"/>
                <a:cs typeface="Arial" charset="0"/>
              </a:rPr>
              <a:t>Encontrar una solución para llevar un control del rendimiento de los agentes en todo el mundo</a:t>
            </a:r>
            <a:endParaRPr lang="es-ES" sz="1900" kern="0" dirty="0"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239" y="2335655"/>
            <a:ext cx="64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normalizeH="0" baseline="0" dirty="0" smtClean="0">
                <a:ln>
                  <a:noFill/>
                </a:ln>
                <a:solidFill>
                  <a:srgbClr val="F98A3A"/>
                </a:solidFill>
                <a:effectLst/>
                <a:uLnTx/>
                <a:uFillTx/>
                <a:ea typeface="Arial" charset="0"/>
                <a:cs typeface="Arial" charset="0"/>
              </a:rPr>
              <a:t>La solución: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00" b="0" i="0" u="none" strike="noStrike" kern="0" cap="none" normalizeH="0" baseline="0" dirty="0" smtClean="0">
                <a:ln>
                  <a:noFill/>
                </a:ln>
                <a:effectLst/>
                <a:uLnTx/>
                <a:uFillTx/>
                <a:ea typeface="Arial" charset="0"/>
                <a:cs typeface="Arial" charset="0"/>
              </a:rPr>
              <a:t>La asistencia técnica remota de LogMeIn </a:t>
            </a:r>
            <a:r>
              <a:rPr kumimoji="0" lang="es-ES" sz="1900" b="0" i="0" u="none" strike="noStrike" kern="0" cap="none" normalizeH="0" baseline="0" dirty="0" err="1" smtClean="0">
                <a:ln>
                  <a:noFill/>
                </a:ln>
                <a:effectLst/>
                <a:uLnTx/>
                <a:uFillTx/>
                <a:ea typeface="Arial" charset="0"/>
                <a:cs typeface="Arial" charset="0"/>
              </a:rPr>
              <a:t>Rescue</a:t>
            </a:r>
            <a:r>
              <a:rPr kumimoji="0" lang="es-ES" sz="1900" b="0" i="0" u="none" strike="noStrike" kern="0" cap="none" normalizeH="0" dirty="0" smtClean="0">
                <a:ln>
                  <a:noFill/>
                </a:ln>
                <a:effectLst/>
                <a:uLnTx/>
                <a:uFillTx/>
                <a:ea typeface="Arial" charset="0"/>
                <a:cs typeface="Arial" charset="0"/>
              </a:rPr>
              <a:t> permite resolver los problemas más deprisa y maximiza la productividad</a:t>
            </a:r>
            <a:endParaRPr kumimoji="0" lang="es-ES" sz="1900" b="0" i="0" u="none" strike="noStrike" kern="0" cap="none" normalizeH="0" dirty="0">
              <a:ln>
                <a:noFill/>
              </a:ln>
              <a:effectLst/>
              <a:uLnTx/>
              <a:uFillTx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05600" y="4111216"/>
            <a:ext cx="5486400" cy="27467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8365" y="4171689"/>
            <a:ext cx="5080249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95000"/>
              </a:lnSpc>
              <a:defRPr/>
            </a:pPr>
            <a:r>
              <a:rPr kumimoji="0" lang="es-ES" b="1" i="0" u="none" strike="noStrike" kern="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Arial" charset="0"/>
                <a:cs typeface="Arial" charset="0"/>
              </a:rPr>
              <a:t>«Trabajar con </a:t>
            </a:r>
            <a:r>
              <a:rPr kumimoji="0" lang="es-ES" b="1" i="0" u="none" strike="noStrike" kern="0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Arial" charset="0"/>
                <a:cs typeface="Arial" charset="0"/>
              </a:rPr>
              <a:t>Rescue</a:t>
            </a:r>
            <a:r>
              <a:rPr kumimoji="0" lang="es-ES" b="1" i="0" u="none" strike="noStrike" kern="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Arial" charset="0"/>
                <a:cs typeface="Arial" charset="0"/>
              </a:rPr>
              <a:t> y con LogMeIn es un soplo de aire fresco.</a:t>
            </a:r>
            <a:r>
              <a:rPr lang="es-ES" dirty="0" smtClean="0">
                <a:solidFill>
                  <a:schemeClr val="bg1"/>
                </a:solidFill>
                <a:ea typeface="Arial" charset="0"/>
                <a:cs typeface="Arial" charset="0"/>
              </a:rPr>
              <a:t> Hemos estado en contacto con diferentes personas de la empresa, y todas han procurado dar respuesta a nuestras necesidades. LogMeIn ofrece asistencia técnica de excelente calidad, y en </a:t>
            </a:r>
            <a:r>
              <a:rPr lang="es-ES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Arise</a:t>
            </a:r>
            <a:r>
              <a:rPr lang="es-ES" dirty="0" smtClean="0">
                <a:solidFill>
                  <a:schemeClr val="bg1"/>
                </a:solidFill>
                <a:ea typeface="Arial" charset="0"/>
                <a:cs typeface="Arial" charset="0"/>
              </a:rPr>
              <a:t> sabemos qué hace falta para alcanzar ese nivel de excelencia</a:t>
            </a:r>
            <a:r>
              <a:rPr kumimoji="0" lang="es-ES" b="1" i="0" u="none" strike="noStrike" kern="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Arial" charset="0"/>
                <a:cs typeface="Arial" charset="0"/>
              </a:rPr>
              <a:t>».</a:t>
            </a:r>
            <a:endParaRPr kumimoji="0" lang="es-ES" b="1" i="0" u="none" strike="noStrike" kern="0" cap="none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6718" y="6079673"/>
            <a:ext cx="487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>
              <a:defRPr/>
            </a:pPr>
            <a:r>
              <a:rPr lang="es-ES" sz="12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Allen </a:t>
            </a:r>
            <a:r>
              <a:rPr lang="es-ES" sz="1200" b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McClure</a:t>
            </a:r>
            <a:r>
              <a:rPr lang="es-ES" sz="12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</a:p>
          <a:p>
            <a:pPr lvl="0" rtl="0">
              <a:defRPr/>
            </a:pPr>
            <a:r>
              <a:rPr lang="es-ES" sz="1200" b="1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Responsable del centro de asistencia</a:t>
            </a:r>
            <a:r>
              <a:rPr lang="hu-HU" sz="1200" b="1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es-ES" sz="1200" b="1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técnica </a:t>
            </a:r>
            <a:r>
              <a:rPr lang="hu-HU" sz="1200" b="1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/>
            </a:r>
            <a:br>
              <a:rPr lang="hu-HU" sz="1200" b="1" i="1" dirty="0" smtClean="0">
                <a:solidFill>
                  <a:schemeClr val="bg1"/>
                </a:solidFill>
                <a:ea typeface="Arial" charset="0"/>
                <a:cs typeface="Arial" charset="0"/>
              </a:rPr>
            </a:br>
            <a:r>
              <a:rPr lang="es-ES" sz="1200" b="1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de </a:t>
            </a:r>
            <a:r>
              <a:rPr lang="es-ES" sz="1200" b="1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Arise</a:t>
            </a:r>
            <a:r>
              <a:rPr lang="es-ES" sz="1200" b="1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 Virtual </a:t>
            </a:r>
            <a:r>
              <a:rPr lang="es-ES" sz="1200" b="1" i="1" dirty="0" err="1" smtClean="0">
                <a:solidFill>
                  <a:schemeClr val="bg1"/>
                </a:solidFill>
                <a:ea typeface="Arial" charset="0"/>
                <a:cs typeface="Arial" charset="0"/>
              </a:rPr>
              <a:t>Solutions</a:t>
            </a:r>
            <a:endParaRPr lang="es-ES" sz="1200" b="1" i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879" y="5930702"/>
            <a:ext cx="1877121" cy="85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489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854" y="446330"/>
            <a:ext cx="10972800" cy="676414"/>
          </a:xfrm>
        </p:spPr>
        <p:txBody>
          <a:bodyPr>
            <a:normAutofit fontScale="90000"/>
          </a:bodyPr>
          <a:lstStyle/>
          <a:p>
            <a:pPr rtl="0"/>
            <a:r>
              <a:rPr lang="es-ES" b="0" dirty="0" smtClean="0">
                <a:solidFill>
                  <a:schemeClr val="accent3"/>
                </a:solidFill>
              </a:rPr>
              <a:t/>
            </a:r>
            <a:br>
              <a:rPr lang="es-ES" b="0" dirty="0" smtClean="0">
                <a:solidFill>
                  <a:schemeClr val="accent3"/>
                </a:solidFill>
              </a:rPr>
            </a:br>
            <a:r>
              <a:rPr lang="es-ES" b="0" dirty="0" smtClean="0">
                <a:solidFill>
                  <a:srgbClr val="0F5891"/>
                </a:solidFill>
              </a:rPr>
              <a:t>Siguientes pasos</a:t>
            </a:r>
            <a:br>
              <a:rPr lang="es-ES" b="0" dirty="0" smtClean="0">
                <a:solidFill>
                  <a:srgbClr val="0F5891"/>
                </a:solidFill>
              </a:rPr>
            </a:br>
            <a:endParaRPr lang="es-ES" b="0" dirty="0">
              <a:solidFill>
                <a:srgbClr val="0F5891"/>
              </a:solidFill>
            </a:endParaRPr>
          </a:p>
        </p:txBody>
      </p:sp>
      <p:pic>
        <p:nvPicPr>
          <p:cNvPr id="5" name="Shape 479" descr="box_blu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306" y="1402662"/>
            <a:ext cx="3439348" cy="466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479" descr="box_blu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8469" y="1402662"/>
            <a:ext cx="3439348" cy="466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479" descr="box_blu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633" y="1402662"/>
            <a:ext cx="3439348" cy="466247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347633" y="1504708"/>
            <a:ext cx="343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b="1" dirty="0" smtClean="0">
                <a:solidFill>
                  <a:schemeClr val="bg1"/>
                </a:solidFill>
                <a:latin typeface="+mj-lt"/>
              </a:rPr>
              <a:t>Acciones</a:t>
            </a:r>
            <a:endParaRPr lang="es-E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8470" y="1504708"/>
            <a:ext cx="343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b="1" dirty="0" smtClean="0">
                <a:solidFill>
                  <a:schemeClr val="bg1"/>
                </a:solidFill>
                <a:latin typeface="+mj-lt"/>
              </a:rPr>
              <a:t>Propietario</a:t>
            </a:r>
            <a:endParaRPr lang="es-E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9307" y="1504708"/>
            <a:ext cx="343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b="1" dirty="0" smtClean="0">
                <a:solidFill>
                  <a:schemeClr val="bg1"/>
                </a:solidFill>
                <a:latin typeface="+mj-lt"/>
              </a:rPr>
              <a:t>Fecha</a:t>
            </a:r>
            <a:endParaRPr lang="es-E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7632" y="2211302"/>
            <a:ext cx="3439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Arial" charset="0"/>
              <a:buChar char="•"/>
            </a:pPr>
            <a:r>
              <a:rPr lang="es-ES" b="1" dirty="0" smtClean="0">
                <a:solidFill>
                  <a:schemeClr val="bg1"/>
                </a:solidFill>
                <a:latin typeface="+mj-lt"/>
              </a:rPr>
              <a:t>Punto 1</a:t>
            </a:r>
          </a:p>
          <a:p>
            <a:pPr marL="285750" indent="-285750" rtl="0">
              <a:lnSpc>
                <a:spcPct val="200000"/>
              </a:lnSpc>
              <a:buFont typeface="Arial" charset="0"/>
              <a:buChar char="•"/>
            </a:pPr>
            <a:r>
              <a:rPr lang="es-ES" b="1" dirty="0" smtClean="0">
                <a:solidFill>
                  <a:schemeClr val="bg1"/>
                </a:solidFill>
                <a:latin typeface="+mj-lt"/>
              </a:rPr>
              <a:t>Punto 2</a:t>
            </a:r>
            <a:endParaRPr lang="es-E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88470" y="2211302"/>
            <a:ext cx="3439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Arial" charset="0"/>
              <a:buChar char="•"/>
            </a:pPr>
            <a:r>
              <a:rPr lang="es-ES" b="1" dirty="0" smtClean="0">
                <a:solidFill>
                  <a:schemeClr val="bg1"/>
                </a:solidFill>
                <a:latin typeface="+mj-lt"/>
              </a:rPr>
              <a:t>Quién</a:t>
            </a:r>
          </a:p>
          <a:p>
            <a:pPr marL="285750" indent="-285750" rtl="0">
              <a:lnSpc>
                <a:spcPct val="200000"/>
              </a:lnSpc>
              <a:buFont typeface="Arial" charset="0"/>
              <a:buChar char="•"/>
            </a:pPr>
            <a:r>
              <a:rPr lang="es-ES" b="1" dirty="0" smtClean="0">
                <a:solidFill>
                  <a:schemeClr val="bg1"/>
                </a:solidFill>
                <a:latin typeface="+mj-lt"/>
              </a:rPr>
              <a:t>Quién</a:t>
            </a:r>
            <a:endParaRPr lang="es-E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29305" y="2211302"/>
            <a:ext cx="3439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Arial" charset="0"/>
              <a:buChar char="•"/>
            </a:pPr>
            <a:r>
              <a:rPr lang="es-ES" b="1" dirty="0" smtClean="0">
                <a:solidFill>
                  <a:schemeClr val="bg1"/>
                </a:solidFill>
                <a:latin typeface="+mj-lt"/>
              </a:rPr>
              <a:t>Por confirmar</a:t>
            </a:r>
          </a:p>
          <a:p>
            <a:pPr marL="285750" indent="-285750" rtl="0">
              <a:lnSpc>
                <a:spcPct val="200000"/>
              </a:lnSpc>
              <a:buFont typeface="Arial" charset="0"/>
              <a:buChar char="•"/>
            </a:pPr>
            <a:r>
              <a:rPr lang="es-ES" b="1" dirty="0" smtClean="0">
                <a:solidFill>
                  <a:schemeClr val="bg1"/>
                </a:solidFill>
                <a:latin typeface="+mj-lt"/>
              </a:rPr>
              <a:t>Por confirmar</a:t>
            </a:r>
            <a:endParaRPr lang="es-E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578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¿Qué está motivando la necesidad de cambio?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05253" y="1690688"/>
            <a:ext cx="25072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s-ES" sz="5000" dirty="0" smtClean="0">
                <a:solidFill>
                  <a:schemeClr val="accent3"/>
                </a:solidFill>
              </a:rPr>
              <a:t>43%</a:t>
            </a:r>
            <a:endParaRPr lang="es-ES" sz="5000" dirty="0">
              <a:solidFill>
                <a:schemeClr val="accent3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474473" y="3825650"/>
            <a:ext cx="5261560" cy="7995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/>
          <p:cNvCxnSpPr/>
          <p:nvPr/>
        </p:nvCxnSpPr>
        <p:spPr>
          <a:xfrm>
            <a:off x="6016847" y="1690688"/>
            <a:ext cx="21689" cy="4401571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Rectangle 62"/>
          <p:cNvSpPr/>
          <p:nvPr/>
        </p:nvSpPr>
        <p:spPr>
          <a:xfrm>
            <a:off x="3593331" y="2556781"/>
            <a:ext cx="20564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1400" dirty="0" smtClean="0"/>
              <a:t>de los consumidores afirman que tienen que esperar demasiado para conectar con un agente de asistencia</a:t>
            </a:r>
            <a:endParaRPr lang="es-ES" sz="1400" dirty="0"/>
          </a:p>
        </p:txBody>
      </p:sp>
      <p:sp>
        <p:nvSpPr>
          <p:cNvPr id="64" name="Rectangle 63"/>
          <p:cNvSpPr/>
          <p:nvPr/>
        </p:nvSpPr>
        <p:spPr>
          <a:xfrm>
            <a:off x="876552" y="4785340"/>
            <a:ext cx="2162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1400" dirty="0" smtClean="0"/>
              <a:t>de los consumidores utiliza aplicaciones móviles para la asistencia técnica</a:t>
            </a:r>
            <a:endParaRPr lang="es-ES" sz="1400" dirty="0"/>
          </a:p>
        </p:txBody>
      </p:sp>
      <p:sp>
        <p:nvSpPr>
          <p:cNvPr id="65" name="Rectangle 64"/>
          <p:cNvSpPr/>
          <p:nvPr/>
        </p:nvSpPr>
        <p:spPr>
          <a:xfrm>
            <a:off x="3377388" y="3915979"/>
            <a:ext cx="2483607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ts val="5000"/>
              </a:lnSpc>
              <a:spcAft>
                <a:spcPts val="1200"/>
              </a:spcAft>
            </a:pPr>
            <a:r>
              <a:rPr lang="es-ES" sz="5000" dirty="0" smtClean="0">
                <a:solidFill>
                  <a:schemeClr val="accent3"/>
                </a:solidFill>
              </a:rPr>
              <a:t>2.000 millones</a:t>
            </a:r>
            <a:endParaRPr lang="es-ES" sz="5000" dirty="0">
              <a:solidFill>
                <a:schemeClr val="accent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25124" y="3907231"/>
            <a:ext cx="25072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s-ES" sz="5000" dirty="0" smtClean="0">
                <a:solidFill>
                  <a:schemeClr val="accent3"/>
                </a:solidFill>
              </a:rPr>
              <a:t>83%</a:t>
            </a:r>
            <a:endParaRPr lang="es-ES" sz="5000" dirty="0">
              <a:solidFill>
                <a:schemeClr val="accent3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3301426" y="4279964"/>
            <a:ext cx="0" cy="1498097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8" name="Rectangle 67"/>
          <p:cNvSpPr/>
          <p:nvPr/>
        </p:nvSpPr>
        <p:spPr>
          <a:xfrm>
            <a:off x="3514521" y="5106931"/>
            <a:ext cx="2188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1400" dirty="0" smtClean="0"/>
              <a:t>de </a:t>
            </a:r>
            <a:r>
              <a:rPr lang="es-ES" sz="1400" dirty="0" err="1" smtClean="0"/>
              <a:t>smartphones</a:t>
            </a:r>
            <a:r>
              <a:rPr lang="es-ES" sz="1400" dirty="0" smtClean="0"/>
              <a:t> y tabletas estarán presentes en el mercado en el año 2020</a:t>
            </a:r>
            <a:endParaRPr lang="es-ES" sz="1400" dirty="0"/>
          </a:p>
        </p:txBody>
      </p:sp>
      <p:sp>
        <p:nvSpPr>
          <p:cNvPr id="69" name="Rectangle 68"/>
          <p:cNvSpPr/>
          <p:nvPr/>
        </p:nvSpPr>
        <p:spPr>
          <a:xfrm>
            <a:off x="6330950" y="2541588"/>
            <a:ext cx="2539329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/>
            <a:r>
              <a:rPr lang="es-ES" sz="1400" dirty="0" smtClean="0"/>
              <a:t>de los centros de contacto cree que una tecnología desfasada les impide prestar un servicio excelente </a:t>
            </a:r>
            <a:endParaRPr lang="es-ES" sz="1400" dirty="0"/>
          </a:p>
        </p:txBody>
      </p:sp>
      <p:sp>
        <p:nvSpPr>
          <p:cNvPr id="70" name="Rectangle 69"/>
          <p:cNvSpPr/>
          <p:nvPr/>
        </p:nvSpPr>
        <p:spPr>
          <a:xfrm>
            <a:off x="8702950" y="1690688"/>
            <a:ext cx="25072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s-ES" sz="5000" dirty="0" smtClean="0">
                <a:solidFill>
                  <a:schemeClr val="accent3"/>
                </a:solidFill>
              </a:rPr>
              <a:t>72%</a:t>
            </a:r>
            <a:endParaRPr lang="es-ES" sz="5000" dirty="0">
              <a:solidFill>
                <a:schemeClr val="accent3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022821" y="1681940"/>
            <a:ext cx="25072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s-ES" sz="5000" dirty="0" smtClean="0">
                <a:solidFill>
                  <a:schemeClr val="accent3"/>
                </a:solidFill>
              </a:rPr>
              <a:t>47%</a:t>
            </a:r>
            <a:endParaRPr lang="es-ES" sz="5000" dirty="0">
              <a:solidFill>
                <a:schemeClr val="accent3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8899123" y="2054673"/>
            <a:ext cx="0" cy="1498097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3" name="Rectangle 72"/>
          <p:cNvSpPr/>
          <p:nvPr/>
        </p:nvSpPr>
        <p:spPr>
          <a:xfrm>
            <a:off x="9094788" y="2640013"/>
            <a:ext cx="2363541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rtl="0"/>
            <a:r>
              <a:rPr lang="es-ES" sz="1400" dirty="0" smtClean="0"/>
              <a:t>ha abandonado una experiencia móvil porque era demasiado compleja</a:t>
            </a:r>
            <a:endParaRPr lang="es-ES" sz="1400" dirty="0"/>
          </a:p>
        </p:txBody>
      </p:sp>
      <p:sp>
        <p:nvSpPr>
          <p:cNvPr id="74" name="Rectangle 73"/>
          <p:cNvSpPr/>
          <p:nvPr/>
        </p:nvSpPr>
        <p:spPr>
          <a:xfrm>
            <a:off x="6243508" y="4742000"/>
            <a:ext cx="2162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1400" dirty="0" smtClean="0"/>
              <a:t>de los consumidores han dejado de confiar en una marca tras una experiencia negativa</a:t>
            </a:r>
            <a:endParaRPr lang="es-ES" sz="1400" dirty="0"/>
          </a:p>
        </p:txBody>
      </p:sp>
      <p:sp>
        <p:nvSpPr>
          <p:cNvPr id="75" name="Rectangle 74"/>
          <p:cNvSpPr/>
          <p:nvPr/>
        </p:nvSpPr>
        <p:spPr>
          <a:xfrm>
            <a:off x="8924324" y="3907231"/>
            <a:ext cx="25072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s-ES" sz="5000" dirty="0" smtClean="0">
                <a:solidFill>
                  <a:schemeClr val="accent3"/>
                </a:solidFill>
              </a:rPr>
              <a:t>&gt;80%</a:t>
            </a:r>
            <a:endParaRPr lang="es-ES" sz="5000" dirty="0">
              <a:solidFill>
                <a:schemeClr val="accent3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874467" y="3867159"/>
            <a:ext cx="25072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s-ES" sz="5000" dirty="0" smtClean="0">
                <a:solidFill>
                  <a:schemeClr val="accent3"/>
                </a:solidFill>
              </a:rPr>
              <a:t>82%</a:t>
            </a:r>
            <a:endParaRPr lang="es-ES" sz="5000" dirty="0">
              <a:solidFill>
                <a:schemeClr val="accent3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8869307" y="4192434"/>
            <a:ext cx="0" cy="1498097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8" name="Rectangle 77"/>
          <p:cNvSpPr/>
          <p:nvPr/>
        </p:nvSpPr>
        <p:spPr>
          <a:xfrm>
            <a:off x="9099901" y="4761358"/>
            <a:ext cx="24253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1400" dirty="0" smtClean="0"/>
              <a:t>En experiencia del cliente, las mejores organizaciones superaron a las peores del mercado por un margen del 80%</a:t>
            </a:r>
            <a:endParaRPr lang="es-ES" sz="1400" dirty="0"/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6330265" y="3805886"/>
            <a:ext cx="5199638" cy="1091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ectangle 10"/>
          <p:cNvSpPr/>
          <p:nvPr/>
        </p:nvSpPr>
        <p:spPr>
          <a:xfrm>
            <a:off x="791472" y="2608278"/>
            <a:ext cx="21627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1400" dirty="0" smtClean="0"/>
              <a:t>de los clientes prueban con opciones de autoservicio antes de llamar a un centro de contacto</a:t>
            </a:r>
            <a:endParaRPr lang="es-ES" sz="1400" dirty="0"/>
          </a:p>
        </p:txBody>
      </p:sp>
      <p:sp>
        <p:nvSpPr>
          <p:cNvPr id="13" name="Rectangle 12"/>
          <p:cNvSpPr/>
          <p:nvPr/>
        </p:nvSpPr>
        <p:spPr>
          <a:xfrm>
            <a:off x="422431" y="1764274"/>
            <a:ext cx="25072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s-ES" sz="5000" dirty="0" smtClean="0">
                <a:solidFill>
                  <a:schemeClr val="accent3"/>
                </a:solidFill>
              </a:rPr>
              <a:t>81%</a:t>
            </a:r>
            <a:endParaRPr lang="es-ES" sz="5000" dirty="0">
              <a:solidFill>
                <a:schemeClr val="accent3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01426" y="2054673"/>
            <a:ext cx="0" cy="1498097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7" name="Group 16"/>
          <p:cNvGrpSpPr/>
          <p:nvPr/>
        </p:nvGrpSpPr>
        <p:grpSpPr>
          <a:xfrm>
            <a:off x="446066" y="1576625"/>
            <a:ext cx="5267740" cy="2126495"/>
            <a:chOff x="-1151127" y="8105562"/>
            <a:chExt cx="5267740" cy="21264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57" b="24979"/>
            <a:stretch/>
          </p:blipFill>
          <p:spPr>
            <a:xfrm>
              <a:off x="-1151127" y="8105562"/>
              <a:ext cx="5267740" cy="2094620"/>
            </a:xfrm>
            <a:prstGeom prst="rect">
              <a:avLst/>
            </a:prstGeom>
          </p:spPr>
        </p:pic>
        <p:grpSp>
          <p:nvGrpSpPr>
            <p:cNvPr id="87" name="Group 86"/>
            <p:cNvGrpSpPr/>
            <p:nvPr/>
          </p:nvGrpSpPr>
          <p:grpSpPr>
            <a:xfrm>
              <a:off x="-1143098" y="8105562"/>
              <a:ext cx="5251681" cy="2126495"/>
              <a:chOff x="241320" y="6713595"/>
              <a:chExt cx="5251681" cy="212649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41320" y="6713595"/>
                <a:ext cx="5251681" cy="2126495"/>
              </a:xfrm>
              <a:prstGeom prst="rect">
                <a:avLst/>
              </a:prstGeom>
              <a:solidFill>
                <a:schemeClr val="tx2"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hu-HU" sz="2400" b="1" dirty="0" smtClean="0">
                  <a:solidFill>
                    <a:schemeClr val="bg1"/>
                  </a:solidFill>
                  <a:latin typeface="+mj-lt"/>
                </a:endParaRPr>
              </a:p>
              <a:p>
                <a:pPr algn="ctr" rtl="0"/>
                <a:r>
                  <a:rPr sz="2400" b="1" dirty="0" smtClean="0">
                    <a:solidFill>
                      <a:schemeClr val="bg1"/>
                    </a:solidFill>
                    <a:latin typeface="+mj-lt"/>
                  </a:rPr>
                  <a:t>Los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clientes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reclaman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una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asistencia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más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rápida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que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nunca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.</a:t>
                </a: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90" y="6876610"/>
                <a:ext cx="472412" cy="472412"/>
              </a:xfrm>
              <a:prstGeom prst="rect">
                <a:avLst/>
              </a:prstGeom>
            </p:spPr>
          </p:pic>
        </p:grpSp>
      </p:grpSp>
      <p:grpSp>
        <p:nvGrpSpPr>
          <p:cNvPr id="6" name="Group 5"/>
          <p:cNvGrpSpPr/>
          <p:nvPr/>
        </p:nvGrpSpPr>
        <p:grpSpPr>
          <a:xfrm>
            <a:off x="6310140" y="1551542"/>
            <a:ext cx="5251681" cy="2128143"/>
            <a:chOff x="13073254" y="1734986"/>
            <a:chExt cx="5251681" cy="21281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" t="18289" r="-573" b="22039"/>
            <a:stretch/>
          </p:blipFill>
          <p:spPr>
            <a:xfrm>
              <a:off x="13101602" y="1734986"/>
              <a:ext cx="5223333" cy="2090664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13073254" y="1736634"/>
              <a:ext cx="5251681" cy="2126495"/>
              <a:chOff x="7210636" y="7544664"/>
              <a:chExt cx="5251681" cy="212649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210636" y="7544664"/>
                <a:ext cx="5251681" cy="2126495"/>
              </a:xfrm>
              <a:prstGeom prst="rect">
                <a:avLst/>
              </a:prstGeom>
              <a:solidFill>
                <a:schemeClr val="tx2"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hu-HU" sz="2400" b="1" dirty="0" smtClean="0">
                  <a:solidFill>
                    <a:schemeClr val="bg1"/>
                  </a:solidFill>
                  <a:latin typeface="+mj-lt"/>
                </a:endParaRPr>
              </a:p>
              <a:p>
                <a:pPr algn="ctr" rtl="0"/>
                <a:r>
                  <a:rPr sz="2400" b="1" dirty="0" smtClean="0">
                    <a:solidFill>
                      <a:schemeClr val="bg1"/>
                    </a:solidFill>
                    <a:latin typeface="+mj-lt"/>
                  </a:rPr>
                  <a:t>Los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sistemas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antiguos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suponen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un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freno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para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los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equipos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.</a:t>
                </a:r>
              </a:p>
            </p:txBody>
          </p:sp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5257" y="7672674"/>
                <a:ext cx="513862" cy="513862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446066" y="3963728"/>
            <a:ext cx="5254248" cy="2127081"/>
            <a:chOff x="-3542851" y="4026949"/>
            <a:chExt cx="5254248" cy="2127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82" b="4015"/>
            <a:stretch/>
          </p:blipFill>
          <p:spPr>
            <a:xfrm>
              <a:off x="-3542851" y="4027534"/>
              <a:ext cx="5231879" cy="2126496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-3540284" y="4026949"/>
              <a:ext cx="5251681" cy="2126495"/>
              <a:chOff x="241320" y="8786431"/>
              <a:chExt cx="5251681" cy="2126495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241320" y="8786431"/>
                <a:ext cx="5251681" cy="2126495"/>
              </a:xfrm>
              <a:prstGeom prst="rect">
                <a:avLst/>
              </a:prstGeom>
              <a:solidFill>
                <a:schemeClr val="tx2"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hu-HU" sz="2400" b="1" dirty="0" smtClean="0">
                  <a:solidFill>
                    <a:schemeClr val="bg1"/>
                  </a:solidFill>
                  <a:latin typeface="+mj-lt"/>
                </a:endParaRPr>
              </a:p>
              <a:p>
                <a:pPr algn="ctr" rtl="0"/>
                <a:r>
                  <a:rPr sz="2400" b="1" dirty="0" smtClean="0">
                    <a:solidFill>
                      <a:schemeClr val="bg1"/>
                    </a:solidFill>
                    <a:latin typeface="+mj-lt"/>
                  </a:rPr>
                  <a:t>Los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clientes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quieren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poder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recibir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asistencia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en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cualquier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dispositivo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.</a:t>
                </a:r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9921" y="9013101"/>
                <a:ext cx="386953" cy="386953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1629" y="8972397"/>
                <a:ext cx="427657" cy="42765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6238507" y="3957726"/>
            <a:ext cx="5321232" cy="2136908"/>
            <a:chOff x="10406317" y="4132384"/>
            <a:chExt cx="5321232" cy="21369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10" t="26722" r="1510" b="45985"/>
            <a:stretch/>
          </p:blipFill>
          <p:spPr>
            <a:xfrm>
              <a:off x="10406317" y="4143513"/>
              <a:ext cx="5321232" cy="2114650"/>
            </a:xfrm>
            <a:prstGeom prst="rect">
              <a:avLst/>
            </a:prstGeom>
          </p:spPr>
        </p:pic>
        <p:grpSp>
          <p:nvGrpSpPr>
            <p:cNvPr id="90" name="Group 89"/>
            <p:cNvGrpSpPr/>
            <p:nvPr/>
          </p:nvGrpSpPr>
          <p:grpSpPr>
            <a:xfrm>
              <a:off x="10475868" y="4132384"/>
              <a:ext cx="5251681" cy="2136908"/>
              <a:chOff x="5990676" y="8962831"/>
              <a:chExt cx="5251681" cy="2136908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5990676" y="8962831"/>
                <a:ext cx="5251681" cy="2136908"/>
              </a:xfrm>
              <a:prstGeom prst="rect">
                <a:avLst/>
              </a:prstGeom>
              <a:solidFill>
                <a:schemeClr val="tx2"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hu-HU" sz="2400" b="1" dirty="0" smtClean="0">
                  <a:solidFill>
                    <a:schemeClr val="bg1"/>
                  </a:solidFill>
                  <a:latin typeface="+mj-lt"/>
                </a:endParaRPr>
              </a:p>
              <a:p>
                <a:pPr algn="ctr" rtl="0"/>
                <a:r>
                  <a:rPr sz="2400" b="1" dirty="0" smtClean="0">
                    <a:solidFill>
                      <a:schemeClr val="bg1"/>
                    </a:solidFill>
                    <a:latin typeface="+mj-lt"/>
                  </a:rPr>
                  <a:t>La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experiencia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del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cliente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condiciona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la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fidelidad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, la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adopción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 y la </a:t>
                </a:r>
                <a:r>
                  <a:rPr sz="2400" b="1" dirty="0" err="1">
                    <a:solidFill>
                      <a:schemeClr val="bg1"/>
                    </a:solidFill>
                    <a:latin typeface="+mj-lt"/>
                  </a:rPr>
                  <a:t>retención</a:t>
                </a:r>
                <a:r>
                  <a:rPr sz="2400" b="1" dirty="0">
                    <a:solidFill>
                      <a:schemeClr val="bg1"/>
                    </a:solidFill>
                    <a:latin typeface="+mj-lt"/>
                  </a:rPr>
                  <a:t>.</a:t>
                </a:r>
              </a:p>
            </p:txBody>
          </p:sp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3891" y="9142192"/>
                <a:ext cx="402683" cy="40268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170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8201930" y="1843466"/>
            <a:ext cx="3606050" cy="2880347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224014" y="1843466"/>
            <a:ext cx="3606050" cy="288034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0400" y="1843468"/>
            <a:ext cx="3606050" cy="288034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206" y="2275472"/>
            <a:ext cx="34493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ES" sz="2400" b="1" dirty="0" smtClean="0">
                <a:solidFill>
                  <a:schemeClr val="bg2"/>
                </a:solidFill>
                <a:ea typeface="Arial" charset="0"/>
                <a:cs typeface="Arial" charset="0"/>
              </a:rPr>
              <a:t>Conexiones perfectas</a:t>
            </a:r>
          </a:p>
          <a:p>
            <a:pPr marL="285750" indent="-285750" rtl="0">
              <a:lnSpc>
                <a:spcPct val="150000"/>
              </a:lnSpc>
              <a:buFont typeface="Arial" charset="0"/>
              <a:buChar char="•"/>
            </a:pPr>
            <a:r>
              <a:rPr lang="es-ES" dirty="0" smtClean="0">
                <a:solidFill>
                  <a:schemeClr val="bg2"/>
                </a:solidFill>
                <a:ea typeface="Arial" charset="0"/>
                <a:cs typeface="Arial" charset="0"/>
              </a:rPr>
              <a:t>En cualquier dispositivo o canal</a:t>
            </a:r>
          </a:p>
          <a:p>
            <a:pPr marL="285750" indent="-285750" rtl="0">
              <a:lnSpc>
                <a:spcPct val="150000"/>
              </a:lnSpc>
              <a:buFont typeface="Arial" charset="0"/>
              <a:buChar char="•"/>
            </a:pPr>
            <a:r>
              <a:rPr lang="es-ES" dirty="0" smtClean="0">
                <a:solidFill>
                  <a:schemeClr val="bg2"/>
                </a:solidFill>
                <a:ea typeface="Arial" charset="0"/>
                <a:cs typeface="Arial" charset="0"/>
              </a:rPr>
              <a:t>Solucione el problema a la primera</a:t>
            </a:r>
            <a:endParaRPr lang="es-ES" dirty="0">
              <a:solidFill>
                <a:schemeClr val="bg2"/>
              </a:solidFill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16305" y="2275472"/>
            <a:ext cx="33680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2400" b="1" dirty="0" smtClean="0">
                <a:solidFill>
                  <a:schemeClr val="bg2"/>
                </a:solidFill>
                <a:ea typeface="Arial" charset="0"/>
                <a:cs typeface="Arial" charset="0"/>
              </a:rPr>
              <a:t>Principales ventajas</a:t>
            </a:r>
          </a:p>
          <a:p>
            <a:pPr marL="285750" indent="-285750" rtl="0">
              <a:lnSpc>
                <a:spcPct val="150000"/>
              </a:lnSpc>
              <a:buFont typeface="Arial" charset="0"/>
              <a:buChar char="•"/>
            </a:pPr>
            <a:r>
              <a:rPr lang="es-ES" sz="1600" dirty="0" smtClean="0">
                <a:solidFill>
                  <a:schemeClr val="bg2"/>
                </a:solidFill>
                <a:ea typeface="Arial" charset="0"/>
                <a:cs typeface="Arial" charset="0"/>
              </a:rPr>
              <a:t>Más resoluciones en la primera llamada</a:t>
            </a:r>
          </a:p>
          <a:p>
            <a:pPr marL="285750" indent="-285750" rtl="0">
              <a:lnSpc>
                <a:spcPct val="150000"/>
              </a:lnSpc>
              <a:buFont typeface="Arial" charset="0"/>
              <a:buChar char="•"/>
            </a:pPr>
            <a:r>
              <a:rPr lang="es-ES" sz="1600" dirty="0" smtClean="0">
                <a:solidFill>
                  <a:schemeClr val="bg2"/>
                </a:solidFill>
                <a:ea typeface="Arial" charset="0"/>
                <a:cs typeface="Arial" charset="0"/>
              </a:rPr>
              <a:t>Puntuaciones de </a:t>
            </a:r>
            <a:r>
              <a:rPr lang="es-ES" sz="1600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CSAT</a:t>
            </a:r>
            <a:r>
              <a:rPr lang="es-ES" sz="1600" dirty="0" smtClean="0">
                <a:solidFill>
                  <a:schemeClr val="bg2"/>
                </a:solidFill>
                <a:ea typeface="Arial" charset="0"/>
                <a:cs typeface="Arial" charset="0"/>
              </a:rPr>
              <a:t> y </a:t>
            </a:r>
            <a:r>
              <a:rPr lang="es-ES" sz="1600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NPS</a:t>
            </a:r>
            <a:r>
              <a:rPr lang="es-ES" sz="1600" dirty="0" smtClean="0">
                <a:solidFill>
                  <a:schemeClr val="bg2"/>
                </a:solidFill>
                <a:ea typeface="Arial" charset="0"/>
                <a:cs typeface="Arial" charset="0"/>
              </a:rPr>
              <a:t> superiores</a:t>
            </a:r>
          </a:p>
          <a:p>
            <a:pPr marL="285750" indent="-285750" rtl="0">
              <a:lnSpc>
                <a:spcPct val="150000"/>
              </a:lnSpc>
              <a:buFont typeface="Arial" charset="0"/>
              <a:buChar char="•"/>
            </a:pPr>
            <a:r>
              <a:rPr lang="es-ES" sz="1600" dirty="0" smtClean="0">
                <a:solidFill>
                  <a:schemeClr val="bg2"/>
                </a:solidFill>
                <a:ea typeface="Arial" charset="0"/>
                <a:cs typeface="Arial" charset="0"/>
              </a:rPr>
              <a:t>Mejora de la optimización del equipo</a:t>
            </a:r>
            <a:endParaRPr lang="es-ES" sz="1600" dirty="0">
              <a:solidFill>
                <a:schemeClr val="bg2"/>
              </a:solidFill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52911" y="2275472"/>
            <a:ext cx="37390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2400" b="1" dirty="0" smtClean="0">
                <a:solidFill>
                  <a:schemeClr val="bg2"/>
                </a:solidFill>
                <a:ea typeface="Arial" charset="0"/>
                <a:cs typeface="Arial" charset="0"/>
              </a:rPr>
              <a:t>Funciones principales</a:t>
            </a:r>
          </a:p>
          <a:p>
            <a:pPr marL="285750" indent="-285750" rtl="0">
              <a:lnSpc>
                <a:spcPct val="150000"/>
              </a:lnSpc>
              <a:buFont typeface="Arial" charset="0"/>
              <a:buChar char="•"/>
            </a:pPr>
            <a:r>
              <a:rPr lang="es-ES" sz="1600" dirty="0" smtClean="0">
                <a:solidFill>
                  <a:schemeClr val="bg2"/>
                </a:solidFill>
                <a:ea typeface="Arial" charset="0"/>
                <a:cs typeface="Arial" charset="0"/>
              </a:rPr>
              <a:t>Asistencia para casi todo</a:t>
            </a:r>
          </a:p>
          <a:p>
            <a:pPr marL="285750" indent="-285750" rtl="0">
              <a:lnSpc>
                <a:spcPct val="150000"/>
              </a:lnSpc>
              <a:buFont typeface="Arial" charset="0"/>
              <a:buChar char="•"/>
            </a:pPr>
            <a:r>
              <a:rPr lang="es-ES" sz="1600" dirty="0" smtClean="0">
                <a:solidFill>
                  <a:schemeClr val="bg2"/>
                </a:solidFill>
                <a:ea typeface="Arial" charset="0"/>
                <a:cs typeface="Arial" charset="0"/>
              </a:rPr>
              <a:t>Seguridad contrastada</a:t>
            </a:r>
          </a:p>
          <a:p>
            <a:pPr marL="285750" indent="-285750" rtl="0">
              <a:lnSpc>
                <a:spcPct val="150000"/>
              </a:lnSpc>
              <a:buFont typeface="Arial" charset="0"/>
              <a:buChar char="•"/>
            </a:pPr>
            <a:r>
              <a:rPr lang="es-ES" sz="1600" dirty="0" smtClean="0">
                <a:solidFill>
                  <a:schemeClr val="bg2"/>
                </a:solidFill>
                <a:ea typeface="Arial" charset="0"/>
                <a:cs typeface="Arial" charset="0"/>
              </a:rPr>
              <a:t>Integración fácil en su infraestructura</a:t>
            </a:r>
          </a:p>
          <a:p>
            <a:pPr marL="285750" indent="-285750" rtl="0">
              <a:lnSpc>
                <a:spcPct val="150000"/>
              </a:lnSpc>
              <a:buFont typeface="Arial" charset="0"/>
              <a:buChar char="•"/>
            </a:pPr>
            <a:r>
              <a:rPr lang="es-ES" sz="1600" dirty="0" smtClean="0">
                <a:solidFill>
                  <a:schemeClr val="bg2"/>
                </a:solidFill>
                <a:ea typeface="Arial" charset="0"/>
                <a:cs typeface="Arial" charset="0"/>
              </a:rPr>
              <a:t>Inteligencia a través de informes</a:t>
            </a:r>
            <a:endParaRPr lang="es-ES" sz="1600" dirty="0">
              <a:solidFill>
                <a:schemeClr val="bg2"/>
              </a:solidFill>
              <a:ea typeface="Arial" charset="0"/>
              <a:cs typeface="Arial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¿En qué le puede ayudar LogMeIn?</a:t>
            </a:r>
            <a:endParaRPr lang="es-E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24014" y="1843463"/>
            <a:ext cx="3609019" cy="2880348"/>
            <a:chOff x="9754978" y="3891299"/>
            <a:chExt cx="3597698" cy="28803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0" t="8073" r="26357" b="12108"/>
            <a:stretch/>
          </p:blipFill>
          <p:spPr>
            <a:xfrm>
              <a:off x="9754978" y="3891299"/>
              <a:ext cx="3597698" cy="2880348"/>
            </a:xfrm>
            <a:prstGeom prst="round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388" b="68529"/>
            <a:stretch/>
          </p:blipFill>
          <p:spPr>
            <a:xfrm>
              <a:off x="9811296" y="3945971"/>
              <a:ext cx="1711357" cy="2785796"/>
            </a:xfrm>
            <a:prstGeom prst="round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201930" y="1843463"/>
            <a:ext cx="3606050" cy="2880347"/>
            <a:chOff x="7631674" y="3891299"/>
            <a:chExt cx="3597698" cy="28803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4" b="2911"/>
            <a:stretch/>
          </p:blipFill>
          <p:spPr>
            <a:xfrm>
              <a:off x="7631674" y="3891299"/>
              <a:ext cx="3597698" cy="2880347"/>
            </a:xfrm>
            <a:prstGeom prst="round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8" r="70290" b="68529"/>
            <a:stretch/>
          </p:blipFill>
          <p:spPr>
            <a:xfrm>
              <a:off x="9767323" y="3936812"/>
              <a:ext cx="1386181" cy="2740282"/>
            </a:xfrm>
            <a:prstGeom prst="round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77431" y="1843464"/>
            <a:ext cx="3606050" cy="2880347"/>
            <a:chOff x="393403" y="3910014"/>
            <a:chExt cx="3606050" cy="288034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8" r="23376" b="16446"/>
            <a:stretch/>
          </p:blipFill>
          <p:spPr>
            <a:xfrm>
              <a:off x="393403" y="3910014"/>
              <a:ext cx="3606050" cy="2880347"/>
            </a:xfrm>
            <a:prstGeom prst="round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54" r="70291" b="68529"/>
            <a:stretch/>
          </p:blipFill>
          <p:spPr>
            <a:xfrm>
              <a:off x="500063" y="5833627"/>
              <a:ext cx="3387809" cy="863366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Resuelva cualquier problema con LogMeIn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7483" y="1973217"/>
            <a:ext cx="24471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Asistencia remota multiplataforma </a:t>
            </a:r>
            <a:r>
              <a:rPr lang="es-ES" sz="1600" dirty="0" smtClean="0">
                <a:ea typeface="Arial" charset="0"/>
                <a:cs typeface="Arial" charset="0"/>
              </a:rPr>
              <a:t/>
            </a:r>
            <a:br>
              <a:rPr lang="es-ES" sz="1600" dirty="0" smtClean="0">
                <a:ea typeface="Arial" charset="0"/>
                <a:cs typeface="Arial" charset="0"/>
              </a:rPr>
            </a:br>
            <a:r>
              <a:rPr lang="es-ES" sz="1600" dirty="0" smtClean="0">
                <a:ea typeface="Arial" charset="0"/>
                <a:cs typeface="Arial" charset="0"/>
              </a:rPr>
              <a:t>para usuarios de PC, Mac, iOS, Android y otras plataformas</a:t>
            </a:r>
            <a:br>
              <a:rPr lang="es-ES" sz="1600" dirty="0" smtClean="0">
                <a:ea typeface="Arial" charset="0"/>
                <a:cs typeface="Arial" charset="0"/>
              </a:rPr>
            </a:br>
            <a:endParaRPr lang="es-ES" sz="1600" dirty="0" smtClean="0">
              <a:ea typeface="Arial" charset="0"/>
              <a:cs typeface="Arial" charset="0"/>
            </a:endParaRPr>
          </a:p>
          <a:p>
            <a:pPr rtl="0"/>
            <a: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Asistencia </a:t>
            </a:r>
            <a:b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</a:br>
            <a: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con vídeo interactivo</a:t>
            </a:r>
          </a:p>
          <a:p>
            <a:pPr rtl="0"/>
            <a:r>
              <a:rPr lang="es-ES" sz="1600" dirty="0" smtClean="0">
                <a:ea typeface="Arial" charset="0"/>
                <a:cs typeface="Arial" charset="0"/>
              </a:rPr>
              <a:t>Elimine las barreras verbales</a:t>
            </a:r>
            <a:br>
              <a:rPr lang="es-ES" sz="1600" dirty="0" smtClean="0">
                <a:ea typeface="Arial" charset="0"/>
                <a:cs typeface="Arial" charset="0"/>
              </a:rPr>
            </a:br>
            <a:endParaRPr lang="es-ES" sz="1600" dirty="0" smtClean="0">
              <a:ea typeface="Arial" charset="0"/>
              <a:cs typeface="Arial" charset="0"/>
            </a:endParaRPr>
          </a:p>
          <a:p>
            <a:pPr rtl="0"/>
            <a: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Seguridad</a:t>
            </a:r>
            <a:r>
              <a:rPr lang="es-ES" sz="1600" b="1" dirty="0" smtClean="0">
                <a:solidFill>
                  <a:srgbClr val="01CC6E"/>
                </a:solidFill>
                <a:ea typeface="Arial" charset="0"/>
                <a:cs typeface="Arial" charset="0"/>
              </a:rPr>
              <a:t> </a:t>
            </a:r>
          </a:p>
          <a:p>
            <a:pPr rtl="0"/>
            <a:r>
              <a:rPr lang="es-ES" sz="1600" dirty="0" smtClean="0">
                <a:ea typeface="Arial" charset="0"/>
                <a:cs typeface="Arial" charset="0"/>
              </a:rPr>
              <a:t>Siempre es nuestra máxima prioridad</a:t>
            </a:r>
            <a:endParaRPr lang="es-ES" sz="1600" dirty="0"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7219" y="1962984"/>
            <a:ext cx="26184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Integraciones y API </a:t>
            </a:r>
          </a:p>
          <a:p>
            <a:pPr rtl="0"/>
            <a:r>
              <a:rPr lang="es-ES" sz="1600" dirty="0" smtClean="0">
                <a:ea typeface="Arial" charset="0"/>
                <a:cs typeface="Arial" charset="0"/>
              </a:rPr>
              <a:t>Derribe las barreras que mantienen aisladas las aplicaciones</a:t>
            </a:r>
          </a:p>
          <a:p>
            <a:endParaRPr lang="es-ES" sz="1600" dirty="0" smtClean="0">
              <a:solidFill>
                <a:schemeClr val="accent6"/>
              </a:solidFill>
              <a:ea typeface="Arial" charset="0"/>
              <a:cs typeface="Arial" charset="0"/>
            </a:endParaRPr>
          </a:p>
          <a:p>
            <a:pPr rtl="0"/>
            <a: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Administración</a:t>
            </a:r>
            <a:b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</a:br>
            <a: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 y generación de informes </a:t>
            </a:r>
          </a:p>
          <a:p>
            <a:pPr rtl="0"/>
            <a:r>
              <a:rPr lang="es-ES" sz="1600" dirty="0" smtClean="0">
                <a:ea typeface="Arial" charset="0"/>
                <a:cs typeface="Arial" charset="0"/>
              </a:rPr>
              <a:t>Ayuda a los responsables a tomar mejores decisiones</a:t>
            </a:r>
          </a:p>
          <a:p>
            <a:endParaRPr lang="es-ES" sz="1600" dirty="0" smtClean="0">
              <a:solidFill>
                <a:srgbClr val="0070C0"/>
              </a:solidFill>
              <a:ea typeface="Arial" charset="0"/>
              <a:cs typeface="Arial" charset="0"/>
            </a:endParaRPr>
          </a:p>
          <a:p>
            <a:pPr rtl="0"/>
            <a: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Personalización</a:t>
            </a:r>
            <a:b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</a:br>
            <a:r>
              <a:rPr lang="es-ES" sz="1600" b="1" dirty="0" smtClean="0">
                <a:solidFill>
                  <a:schemeClr val="accent3"/>
                </a:solidFill>
                <a:ea typeface="Arial" charset="0"/>
                <a:cs typeface="Arial" charset="0"/>
              </a:rPr>
              <a:t> y proyección de la marca  </a:t>
            </a:r>
          </a:p>
          <a:p>
            <a:pPr rtl="0"/>
            <a:r>
              <a:rPr lang="es-ES" sz="1600" dirty="0" smtClean="0">
                <a:ea typeface="Arial" charset="0"/>
                <a:cs typeface="Arial" charset="0"/>
              </a:rPr>
              <a:t>Le permite hacerse suya la herramienta</a:t>
            </a:r>
            <a:endParaRPr lang="es-ES" sz="1600" dirty="0"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75" y="4690949"/>
            <a:ext cx="554736" cy="566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91" y="3483866"/>
            <a:ext cx="469650" cy="423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6" y="2101381"/>
            <a:ext cx="541741" cy="654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4" y="4758246"/>
            <a:ext cx="660347" cy="662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88" y="2166237"/>
            <a:ext cx="495453" cy="533565"/>
          </a:xfrm>
          <a:prstGeom prst="rect">
            <a:avLst/>
          </a:prstGeom>
          <a:pattFill prst="pct5">
            <a:fgClr>
              <a:srgbClr val="C00000"/>
            </a:fgClr>
            <a:bgClr>
              <a:schemeClr val="bg1"/>
            </a:bgClr>
          </a:patt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20" y="1947462"/>
            <a:ext cx="5101992" cy="4389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6864" y="3609992"/>
            <a:ext cx="770801" cy="6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4" b="32475"/>
          <a:stretch/>
        </p:blipFill>
        <p:spPr bwMode="auto">
          <a:xfrm>
            <a:off x="5075482" y="2118549"/>
            <a:ext cx="1070351" cy="27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c15="http://schemas.microsoft.com/office/drawing/2012/chart" xmlns:c="http://schemas.openxmlformats.org/drawingml/2006/chart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c15="http://schemas.microsoft.com/office/drawing/2012/chart" xmlns:c="http://schemas.openxmlformats.org/drawingml/2006/chart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082" y="2004833"/>
            <a:ext cx="660234" cy="397156"/>
          </a:xfrm>
          <a:prstGeom prst="rect">
            <a:avLst/>
          </a:prstGeom>
        </p:spPr>
      </p:pic>
      <p:pic>
        <p:nvPicPr>
          <p:cNvPr id="39" name="Picture 6" descr="http://west.frontier.com/images/wft/new-frontier-logo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14" y="2074821"/>
            <a:ext cx="966273" cy="356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c15="http://schemas.microsoft.com/office/drawing/2012/chart" xmlns:c="http://schemas.openxmlformats.org/drawingml/2006/chart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34844" y="2880504"/>
            <a:ext cx="285282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90000"/>
              </a:lnSpc>
            </a:pPr>
            <a:r>
              <a:rPr lang="es-ES" b="1" dirty="0" smtClean="0">
                <a:solidFill>
                  <a:srgbClr val="06A3E2"/>
                </a:solidFill>
                <a:latin typeface="Arial" charset="0"/>
                <a:ea typeface="Arial" charset="0"/>
                <a:cs typeface="Arial" charset="0"/>
                <a:sym typeface="Lato Light"/>
              </a:rPr>
              <a:t>Tecnología</a:t>
            </a:r>
            <a:endParaRPr lang="es-ES" b="1" dirty="0">
              <a:solidFill>
                <a:srgbClr val="06A3E2"/>
              </a:solidFill>
              <a:latin typeface="Arial" charset="0"/>
              <a:ea typeface="Arial" charset="0"/>
              <a:cs typeface="Arial" charset="0"/>
              <a:sym typeface="Lato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4844" y="4296923"/>
            <a:ext cx="1647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b="1" dirty="0" err="1" smtClean="0">
                <a:solidFill>
                  <a:srgbClr val="F98A3A"/>
                </a:solidFill>
                <a:latin typeface="Arial" charset="0"/>
                <a:ea typeface="Arial" charset="0"/>
                <a:cs typeface="Arial" charset="0"/>
                <a:sym typeface="Lato Light"/>
              </a:rPr>
              <a:t>MSP</a:t>
            </a:r>
            <a:r>
              <a:rPr lang="es-ES" b="1" dirty="0" smtClean="0">
                <a:solidFill>
                  <a:srgbClr val="F98A3A"/>
                </a:solidFill>
                <a:latin typeface="Arial" charset="0"/>
                <a:ea typeface="Arial" charset="0"/>
                <a:cs typeface="Arial" charset="0"/>
                <a:sym typeface="Lato Light"/>
              </a:rPr>
              <a:t>/</a:t>
            </a:r>
            <a:r>
              <a:rPr lang="es-ES" b="1" dirty="0" err="1" smtClean="0">
                <a:solidFill>
                  <a:srgbClr val="F98A3A"/>
                </a:solidFill>
                <a:latin typeface="Arial" charset="0"/>
                <a:ea typeface="Arial" charset="0"/>
                <a:cs typeface="Arial" charset="0"/>
                <a:sym typeface="Lato Light"/>
              </a:rPr>
              <a:t>BPO</a:t>
            </a:r>
            <a:endParaRPr lang="es-ES" b="1" dirty="0">
              <a:solidFill>
                <a:srgbClr val="F98A3A"/>
              </a:solidFill>
              <a:latin typeface="Arial" charset="0"/>
              <a:ea typeface="Arial" charset="0"/>
              <a:cs typeface="Arial" charset="0"/>
              <a:sym typeface="Lato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75290" y="1821331"/>
            <a:ext cx="905860" cy="802311"/>
          </a:xfrm>
          <a:prstGeom prst="rect">
            <a:avLst/>
          </a:prstGeom>
          <a:ln w="1905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1806" y="2098841"/>
            <a:ext cx="964372" cy="2733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8296" y="3458650"/>
            <a:ext cx="1036865" cy="3662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0481" y="3465022"/>
            <a:ext cx="1239362" cy="30477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3714" y="4844888"/>
            <a:ext cx="985696" cy="28876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36863" y="4776544"/>
            <a:ext cx="464794" cy="40983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9852" y="4752003"/>
            <a:ext cx="863676" cy="45330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53765" y="4753407"/>
            <a:ext cx="639885" cy="45081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74833" y="4926150"/>
            <a:ext cx="1062840" cy="14482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17407" y="4873554"/>
            <a:ext cx="671765" cy="23799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80175" y="4887252"/>
            <a:ext cx="814924" cy="21372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1242" y="4833807"/>
            <a:ext cx="1218697" cy="3083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08193" y="4847686"/>
            <a:ext cx="1648460" cy="28381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98044" y="4880079"/>
            <a:ext cx="929660" cy="22643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34844" y="1373433"/>
            <a:ext cx="2835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  <a:sym typeface="Lato Light"/>
              </a:rPr>
              <a:t>Tele</a:t>
            </a:r>
            <a:r>
              <a:rPr lang="hu-HU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  <a:sym typeface="Lato Light"/>
              </a:rPr>
              <a:t>-</a:t>
            </a:r>
            <a:br>
              <a:rPr lang="hu-HU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  <a:sym typeface="Lato Light"/>
              </a:rPr>
            </a:br>
            <a:r>
              <a:rPr lang="es-ES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  <a:sym typeface="Lato Light"/>
              </a:rPr>
              <a:t>comunicaciones</a:t>
            </a:r>
            <a:endParaRPr lang="es-ES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  <a:sym typeface="Lato Light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650213" y="1646284"/>
            <a:ext cx="9487685" cy="28856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2011907" y="3018774"/>
            <a:ext cx="9295322" cy="4387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2215752" y="4441295"/>
            <a:ext cx="8922146" cy="27074"/>
          </a:xfrm>
          <a:prstGeom prst="line">
            <a:avLst/>
          </a:prstGeom>
          <a:ln w="57150">
            <a:solidFill>
              <a:srgbClr val="F98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8033" y="96960"/>
            <a:ext cx="10515600" cy="1325563"/>
          </a:xfrm>
        </p:spPr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Usado por las empresas que le prestan asistencia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3" name="Picture 28" descr="Image result"/>
          <p:cNvPicPr>
            <a:picLocks noChangeAspect="1" noChangeArrowheads="1"/>
          </p:cNvPicPr>
          <p:nvPr/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62" y="1950478"/>
            <a:ext cx="559108" cy="55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https://www.marketbeat.com/logos/telenor-asa-logo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198" y="1953642"/>
            <a:ext cx="1159124" cy="51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1235" y="2219975"/>
            <a:ext cx="990599" cy="197429"/>
          </a:xfrm>
          <a:prstGeom prst="rect">
            <a:avLst/>
          </a:prstGeom>
        </p:spPr>
      </p:pic>
      <p:pic>
        <p:nvPicPr>
          <p:cNvPr id="57" name="Picture 20" descr="Image result for virgin media logo"/>
          <p:cNvPicPr>
            <a:picLocks noChangeAspect="1" noChangeArrowheads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870" y="2020339"/>
            <a:ext cx="843948" cy="52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5073" y="3531972"/>
            <a:ext cx="848602" cy="312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26952" y="3524457"/>
            <a:ext cx="1412660" cy="2784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85" y="3276292"/>
            <a:ext cx="994517" cy="6335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407" y="3288000"/>
            <a:ext cx="656269" cy="6562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57109" y="3157695"/>
            <a:ext cx="1388786" cy="7291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62284" y="3261892"/>
            <a:ext cx="1366506" cy="60733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34844" y="5242633"/>
            <a:ext cx="1898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s-ES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  <a:sym typeface="Lato Light"/>
              </a:rPr>
              <a:t>Y muchas </a:t>
            </a:r>
            <a:r>
              <a:rPr lang="hu-HU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  <a:sym typeface="Lato Light"/>
              </a:rPr>
              <a:t/>
            </a:r>
            <a:br>
              <a:rPr lang="hu-HU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  <a:sym typeface="Lato Light"/>
              </a:rPr>
            </a:br>
            <a:r>
              <a:rPr lang="es-ES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  <a:sym typeface="Lato Light"/>
              </a:rPr>
              <a:t>otras</a:t>
            </a:r>
            <a:endParaRPr lang="es-ES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  <a:sym typeface="Lato Light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879843" y="5541157"/>
            <a:ext cx="8922146" cy="27074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53" y="5851322"/>
            <a:ext cx="2113088" cy="437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24" y="5568231"/>
            <a:ext cx="1448529" cy="1086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1" y="5760659"/>
            <a:ext cx="588926" cy="5889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664" y="5797549"/>
            <a:ext cx="669011" cy="5588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788" y="5761705"/>
            <a:ext cx="1218165" cy="4722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680" y="5736650"/>
            <a:ext cx="1054102" cy="5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0219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0"/>
          <a:stretch/>
        </p:blipFill>
        <p:spPr>
          <a:xfrm>
            <a:off x="0" y="1526013"/>
            <a:ext cx="12192000" cy="59627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526014"/>
            <a:ext cx="12192000" cy="596279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86" y="212233"/>
            <a:ext cx="10515600" cy="1325563"/>
          </a:xfrm>
        </p:spPr>
        <p:txBody>
          <a:bodyPr/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Resultados reales obtenidos por nuestros clientes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64789" y="2604216"/>
            <a:ext cx="344899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80000"/>
              </a:lnSpc>
            </a:pPr>
            <a:r>
              <a:rPr lang="es-ES" sz="4800" b="1" dirty="0" smtClean="0">
                <a:solidFill>
                  <a:srgbClr val="01CC6E"/>
                </a:solidFill>
                <a:latin typeface="+mj-lt"/>
                <a:ea typeface="Arial" charset="0"/>
                <a:cs typeface="Arial" charset="0"/>
              </a:rPr>
              <a:t>+50 puntos </a:t>
            </a:r>
          </a:p>
          <a:p>
            <a:pPr rtl="0">
              <a:lnSpc>
                <a:spcPct val="80000"/>
              </a:lnSpc>
            </a:pPr>
            <a:r>
              <a:rPr lang="es-ES" sz="2400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aumento en la puntuación de </a:t>
            </a:r>
            <a:r>
              <a:rPr lang="es-ES" sz="2400" dirty="0" err="1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NPS</a:t>
            </a:r>
            <a:endParaRPr lang="es-ES" sz="240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4598" y="2568332"/>
            <a:ext cx="34070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80000"/>
              </a:lnSpc>
            </a:pPr>
            <a:r>
              <a:rPr lang="es-ES" sz="4800" b="1" dirty="0" smtClean="0">
                <a:solidFill>
                  <a:srgbClr val="01CC6E"/>
                </a:solidFill>
                <a:latin typeface="+mj-lt"/>
                <a:ea typeface="Arial" charset="0"/>
                <a:cs typeface="Arial" charset="0"/>
              </a:rPr>
              <a:t>75%</a:t>
            </a:r>
            <a:r>
              <a:rPr lang="es-ES" sz="4800" dirty="0" smtClean="0">
                <a:solidFill>
                  <a:srgbClr val="01CC6E"/>
                </a:solidFill>
                <a:ea typeface="Arial" charset="0"/>
                <a:cs typeface="Arial" charset="0"/>
              </a:rPr>
              <a:t> </a:t>
            </a:r>
          </a:p>
          <a:p>
            <a:pPr rtl="0">
              <a:lnSpc>
                <a:spcPct val="80000"/>
              </a:lnSpc>
            </a:pPr>
            <a:r>
              <a:rPr lang="es-ES" sz="2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Incremento de resoluciones en la primera llamada</a:t>
            </a:r>
            <a:endParaRPr lang="es-ES" sz="24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68985" y="4562427"/>
            <a:ext cx="420062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80000"/>
              </a:lnSpc>
            </a:pPr>
            <a:r>
              <a:rPr lang="es-ES" sz="4800" b="1" dirty="0" smtClean="0">
                <a:solidFill>
                  <a:srgbClr val="01CC6E"/>
                </a:solidFill>
                <a:latin typeface="+mj-lt"/>
                <a:ea typeface="Arial" charset="0"/>
                <a:cs typeface="Arial" charset="0"/>
              </a:rPr>
              <a:t>70%</a:t>
            </a:r>
          </a:p>
          <a:p>
            <a:pPr rtl="0">
              <a:lnSpc>
                <a:spcPct val="80000"/>
              </a:lnSpc>
            </a:pPr>
            <a:r>
              <a:rPr lang="es-ES" sz="2400" dirty="0" smtClean="0">
                <a:solidFill>
                  <a:schemeClr val="bg2"/>
                </a:solidFill>
                <a:latin typeface="+mj-lt"/>
                <a:ea typeface="Arial" charset="0"/>
                <a:cs typeface="Arial" charset="0"/>
              </a:rPr>
              <a:t>aumento de</a:t>
            </a:r>
            <a:r>
              <a:rPr lang="hu-HU" sz="2400" dirty="0" smtClean="0">
                <a:solidFill>
                  <a:schemeClr val="bg2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s-ES" sz="2400" dirty="0" smtClean="0">
                <a:solidFill>
                  <a:schemeClr val="bg2"/>
                </a:solidFill>
                <a:latin typeface="+mj-lt"/>
                <a:ea typeface="Arial" charset="0"/>
                <a:cs typeface="Arial" charset="0"/>
              </a:rPr>
              <a:t>productividad </a:t>
            </a:r>
            <a:r>
              <a:rPr lang="hu-HU" sz="2400" dirty="0" smtClean="0">
                <a:solidFill>
                  <a:schemeClr val="bg2"/>
                </a:solidFill>
                <a:latin typeface="+mj-lt"/>
                <a:ea typeface="Arial" charset="0"/>
                <a:cs typeface="Arial" charset="0"/>
              </a:rPr>
              <a:t/>
            </a:r>
            <a:br>
              <a:rPr lang="hu-HU" sz="2400" dirty="0" smtClean="0">
                <a:solidFill>
                  <a:schemeClr val="bg2"/>
                </a:solidFill>
                <a:latin typeface="+mj-lt"/>
                <a:ea typeface="Arial" charset="0"/>
                <a:cs typeface="Arial" charset="0"/>
              </a:rPr>
            </a:br>
            <a:r>
              <a:rPr lang="es-ES" sz="2400" dirty="0" smtClean="0">
                <a:solidFill>
                  <a:schemeClr val="bg2"/>
                </a:solidFill>
                <a:latin typeface="+mj-lt"/>
                <a:ea typeface="Arial" charset="0"/>
                <a:cs typeface="Arial" charset="0"/>
              </a:rPr>
              <a:t>y eficiencia</a:t>
            </a:r>
            <a:endParaRPr lang="es-ES" sz="2400" dirty="0">
              <a:solidFill>
                <a:schemeClr val="bg2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64789" y="4562427"/>
            <a:ext cx="33468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80000"/>
              </a:lnSpc>
            </a:pPr>
            <a:r>
              <a:rPr lang="es-ES" sz="4800" b="1" dirty="0" smtClean="0">
                <a:solidFill>
                  <a:srgbClr val="01CC6E"/>
                </a:solidFill>
                <a:latin typeface="+mj-lt"/>
                <a:ea typeface="Arial" charset="0"/>
                <a:cs typeface="Arial" charset="0"/>
              </a:rPr>
              <a:t>+28 puntos</a:t>
            </a:r>
          </a:p>
          <a:p>
            <a:pPr rtl="0">
              <a:lnSpc>
                <a:spcPct val="80000"/>
              </a:lnSpc>
            </a:pPr>
            <a:r>
              <a:rPr lang="es-ES" sz="2400" dirty="0" smtClean="0">
                <a:solidFill>
                  <a:schemeClr val="bg2"/>
                </a:solidFill>
                <a:latin typeface="+mj-lt"/>
                <a:ea typeface="Arial" charset="0"/>
                <a:cs typeface="Arial" charset="0"/>
              </a:rPr>
              <a:t>aumento en </a:t>
            </a:r>
            <a:r>
              <a:rPr lang="es-ES" sz="2400" dirty="0" err="1" smtClean="0">
                <a:solidFill>
                  <a:schemeClr val="bg2"/>
                </a:solidFill>
                <a:latin typeface="+mj-lt"/>
                <a:ea typeface="Arial" charset="0"/>
                <a:cs typeface="Arial" charset="0"/>
              </a:rPr>
              <a:t>CSAT</a:t>
            </a:r>
            <a:endParaRPr lang="es-ES" sz="2400" dirty="0">
              <a:solidFill>
                <a:schemeClr val="bg2"/>
              </a:solidFill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613105" y="2971926"/>
            <a:ext cx="540872" cy="540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526841" y="4912650"/>
            <a:ext cx="713400" cy="71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022231" y="5117039"/>
            <a:ext cx="761635" cy="761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0075464" y="2857628"/>
            <a:ext cx="655170" cy="65517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828800" y="4171690"/>
            <a:ext cx="8640810" cy="16359"/>
          </a:xfrm>
          <a:prstGeom prst="line">
            <a:avLst/>
          </a:prstGeom>
          <a:ln>
            <a:solidFill>
              <a:srgbClr val="06A3E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32775" y="2604216"/>
            <a:ext cx="15089" cy="3705931"/>
          </a:xfrm>
          <a:prstGeom prst="line">
            <a:avLst/>
          </a:prstGeom>
          <a:ln>
            <a:solidFill>
              <a:srgbClr val="06A3E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724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166"/>
            <a:ext cx="12192000" cy="1325563"/>
          </a:xfrm>
        </p:spPr>
        <p:txBody>
          <a:bodyPr>
            <a:normAutofit/>
          </a:bodyPr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El líder indiscutible en asistencia remota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5824" y="1408728"/>
            <a:ext cx="1981200" cy="326571"/>
          </a:xfrm>
          <a:prstGeom prst="rect">
            <a:avLst/>
          </a:prstGeom>
          <a:solidFill>
            <a:srgbClr val="0F58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7759" y="1408728"/>
            <a:ext cx="1981200" cy="326571"/>
          </a:xfrm>
          <a:prstGeom prst="rect">
            <a:avLst/>
          </a:prstGeom>
          <a:solidFill>
            <a:srgbClr val="0F58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44993" y="1408728"/>
            <a:ext cx="1981200" cy="326571"/>
          </a:xfrm>
          <a:prstGeom prst="rect">
            <a:avLst/>
          </a:prstGeom>
          <a:solidFill>
            <a:srgbClr val="0F58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7759" y="138734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b="1" dirty="0" err="1" smtClean="0">
                <a:solidFill>
                  <a:schemeClr val="bg1"/>
                </a:solidFill>
                <a:latin typeface="+mj-lt"/>
              </a:rPr>
              <a:t>Assist</a:t>
            </a:r>
            <a:endParaRPr lang="es-E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5824" y="136616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b="1" dirty="0" err="1" smtClean="0">
                <a:solidFill>
                  <a:schemeClr val="bg1"/>
                </a:solidFill>
                <a:latin typeface="+mj-lt"/>
              </a:rPr>
              <a:t>Teams</a:t>
            </a:r>
            <a:endParaRPr lang="es-E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44993" y="138734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b="1" dirty="0" smtClean="0">
                <a:solidFill>
                  <a:schemeClr val="bg1"/>
                </a:solidFill>
                <a:latin typeface="+mj-lt"/>
              </a:rPr>
              <a:t>Elite</a:t>
            </a:r>
            <a:endParaRPr lang="es-E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2953" y="1779815"/>
            <a:ext cx="3090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1400" b="1" dirty="0" smtClean="0">
                <a:ea typeface="Arial" charset="0"/>
                <a:cs typeface="Arial" charset="0"/>
              </a:rPr>
              <a:t>Para usuarios individuales o pequeños equipos que necesitan una licencia a su nombre para poder organizar siempre una sesión</a:t>
            </a:r>
            <a:endParaRPr lang="es-ES" sz="1400" b="1" dirty="0"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7759" y="1059484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1600" i="1" dirty="0" smtClean="0">
                <a:solidFill>
                  <a:srgbClr val="0F5891"/>
                </a:solidFill>
                <a:latin typeface="+mj-lt"/>
              </a:rPr>
              <a:t>Usuario nominal</a:t>
            </a:r>
            <a:endParaRPr lang="es-ES" sz="1600" i="1" dirty="0">
              <a:solidFill>
                <a:srgbClr val="0F589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5824" y="1059484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1600" i="1" dirty="0" smtClean="0">
                <a:solidFill>
                  <a:srgbClr val="0F5891"/>
                </a:solidFill>
                <a:latin typeface="+mj-lt"/>
              </a:rPr>
              <a:t>Usuario simultáneo</a:t>
            </a:r>
            <a:endParaRPr lang="es-ES" sz="1600" i="1" dirty="0">
              <a:solidFill>
                <a:srgbClr val="0F589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44993" y="1075621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1600" i="1" dirty="0" smtClean="0">
                <a:solidFill>
                  <a:srgbClr val="0F5891"/>
                </a:solidFill>
                <a:latin typeface="+mj-lt"/>
              </a:rPr>
              <a:t>Usuario simultáneo</a:t>
            </a:r>
            <a:endParaRPr lang="es-ES" sz="1600" i="1" dirty="0">
              <a:solidFill>
                <a:srgbClr val="0F589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57412" y="1768247"/>
            <a:ext cx="3156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1400" b="1" dirty="0" smtClean="0">
                <a:ea typeface="Arial" charset="0"/>
                <a:cs typeface="Arial" charset="0"/>
              </a:rPr>
              <a:t>Para centros de contacto profesionales con necesidades avanzadas en materia de generación de informes, integración y asistencia para dispositivos móviles</a:t>
            </a:r>
            <a:endParaRPr lang="es-ES" sz="1400" b="1" dirty="0"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7770" y="1769166"/>
            <a:ext cx="2817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1400" b="1" dirty="0" smtClean="0">
                <a:ea typeface="Arial" charset="0"/>
                <a:cs typeface="Arial" charset="0"/>
              </a:rPr>
              <a:t>Para equipos de TI que comparten cuentas y prestan asistencia a un gran número de máquinas desatendidas</a:t>
            </a:r>
            <a:endParaRPr lang="es-ES" sz="1400" b="1" dirty="0"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3547" y="2783661"/>
            <a:ext cx="25211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Licencia nominal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Acceso a 100 máquinas desatendidas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Pantalla compartida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Control remoto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Diagnóstico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Transferencia de archivos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Grabación de sesiones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Chat</a:t>
            </a:r>
            <a:endParaRPr lang="es-ES" sz="1400" dirty="0">
              <a:solidFill>
                <a:srgbClr val="72BCB6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14719" y="2760525"/>
            <a:ext cx="25203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Licencia simultánea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Acceso a 1.000 máquinas desatendidas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Pantalla compartida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Control remoto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Diagnóstico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Transferencia de archivos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Grabación de sesiones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Chat</a:t>
            </a:r>
            <a:endParaRPr lang="es-ES" sz="1400" dirty="0">
              <a:solidFill>
                <a:srgbClr val="72BCB6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23888" y="2760525"/>
            <a:ext cx="29284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Licencia simultánea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Acceso desatendido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Pantalla compartida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Control remoto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Diagnóstico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Transferencia de archivos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Grabación de sesiones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Chat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Asistencia avanzada para dispositivos móviles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Asistencia técnica a través de vídeo (Lens)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Personalización de la marca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Integraciones de gestión de tickets y CRM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rgbClr val="72BCB6"/>
                </a:solidFill>
                <a:latin typeface="+mj-lt"/>
              </a:rPr>
              <a:t>API</a:t>
            </a:r>
            <a:endParaRPr lang="es-ES" sz="1600" dirty="0">
              <a:solidFill>
                <a:srgbClr val="72B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26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s-ES" dirty="0" smtClean="0">
                <a:solidFill>
                  <a:schemeClr val="tx1"/>
                </a:solidFill>
              </a:rPr>
              <a:t>Licencias nominales y licencias simultáneas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  <a:solidFill>
            <a:schemeClr val="bg1"/>
          </a:solidFill>
          <a:ln>
            <a:solidFill>
              <a:srgbClr val="0F5891"/>
            </a:solidFill>
          </a:ln>
        </p:spPr>
        <p:txBody>
          <a:bodyPr tIns="108000" bIns="108000">
            <a:noAutofit/>
          </a:bodyPr>
          <a:lstStyle/>
          <a:p>
            <a:pPr marL="0" indent="0" algn="ctr" rtl="0">
              <a:spcBef>
                <a:spcPts val="1200"/>
              </a:spcBef>
              <a:buNone/>
            </a:pPr>
            <a:r>
              <a:rPr lang="es-ES" b="1" dirty="0" smtClean="0"/>
              <a:t>Nominales</a:t>
            </a:r>
          </a:p>
          <a:p>
            <a:pPr marL="0" indent="0" rtl="0" fontAlgn="base">
              <a:spcBef>
                <a:spcPts val="1200"/>
              </a:spcBef>
              <a:buNone/>
            </a:pPr>
            <a:r>
              <a:rPr lang="es-ES" dirty="0" smtClean="0"/>
              <a:t>Los usuarios nominales tiene una licencia fija que está asignada a su nombre permanentemente y que les permite acceder siempre a la aplicación. </a:t>
            </a:r>
          </a:p>
          <a:p>
            <a:pPr marL="0" indent="0" rtl="0">
              <a:spcBef>
                <a:spcPts val="1200"/>
              </a:spcBef>
              <a:buNone/>
            </a:pPr>
            <a:r>
              <a:rPr lang="es-ES" dirty="0" smtClean="0"/>
              <a:t>Es la opción perfecta para equipos pequeños de 1 o 2 personas. 		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  <a:ln>
            <a:solidFill>
              <a:srgbClr val="0F5891"/>
            </a:solidFill>
          </a:ln>
        </p:spPr>
        <p:txBody>
          <a:bodyPr tIns="108000" bIns="108000">
            <a:noAutofit/>
          </a:bodyPr>
          <a:lstStyle/>
          <a:p>
            <a:pPr marL="0" indent="0" algn="ctr" rtl="0">
              <a:spcBef>
                <a:spcPts val="1200"/>
              </a:spcBef>
              <a:buNone/>
            </a:pPr>
            <a:r>
              <a:rPr lang="es-ES" b="1" dirty="0" smtClean="0"/>
              <a:t>Simultáneas</a:t>
            </a:r>
          </a:p>
          <a:p>
            <a:pPr marL="0" indent="0" rtl="0" fontAlgn="base">
              <a:spcBef>
                <a:spcPts val="1200"/>
              </a:spcBef>
              <a:buNone/>
            </a:pPr>
            <a:r>
              <a:rPr lang="es-ES" dirty="0" smtClean="0"/>
              <a:t>Los usuarios simultáneos comparten una cantidad concreta de licencias. Se trata de usuarios que están conectados al sistema, pero que no son usuarios nominales ni usuarios del portal de autoservicio. </a:t>
            </a:r>
          </a:p>
          <a:p>
            <a:pPr marL="0" indent="0" rtl="0">
              <a:spcBef>
                <a:spcPts val="1200"/>
              </a:spcBef>
              <a:buNone/>
            </a:pPr>
            <a:r>
              <a:rPr lang="es-ES" dirty="0" smtClean="0"/>
              <a:t>Es la opción perfecta para equipos de TI pequeños que comparten cuentas, equipos que trabajan por turnos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es-ES" dirty="0" smtClean="0"/>
              <a:t>o grandes centros de contacto profesionales. </a:t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3334608"/>
      </p:ext>
    </p:extLst>
  </p:cSld>
  <p:clrMapOvr>
    <a:masterClrMapping/>
  </p:clrMapOvr>
</p:sld>
</file>

<file path=ppt/theme/theme1.xml><?xml version="1.0" encoding="utf-8"?>
<a:theme xmlns:a="http://schemas.openxmlformats.org/drawingml/2006/main" name="LMI2017">
  <a:themeElements>
    <a:clrScheme name="Rescue 2">
      <a:dk1>
        <a:srgbClr val="FEFFFF"/>
      </a:dk1>
      <a:lt1>
        <a:srgbClr val="0E5791"/>
      </a:lt1>
      <a:dk2>
        <a:srgbClr val="FEFFFF"/>
      </a:dk2>
      <a:lt2>
        <a:srgbClr val="00CC6E"/>
      </a:lt2>
      <a:accent1>
        <a:srgbClr val="06A3E1"/>
      </a:accent1>
      <a:accent2>
        <a:srgbClr val="A6AFB6"/>
      </a:accent2>
      <a:accent3>
        <a:srgbClr val="00CCC8"/>
      </a:accent3>
      <a:accent4>
        <a:srgbClr val="F7893A"/>
      </a:accent4>
      <a:accent5>
        <a:srgbClr val="DF4962"/>
      </a:accent5>
      <a:accent6>
        <a:srgbClr val="00CC6E"/>
      </a:accent6>
      <a:hlink>
        <a:srgbClr val="06A3E1"/>
      </a:hlink>
      <a:folHlink>
        <a:srgbClr val="00CC6E"/>
      </a:folHlink>
    </a:clrScheme>
    <a:fontScheme name="LogMeIn-Lato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2400" b="1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MI2017" id="{99DAFF20-E2F9-3D45-9C95-E7B662DE7ACD}" vid="{2935244E-BAD9-CC40-A2AF-DDD7911548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4539b3-591e-4cd8-9f70-3dc409bd9669"/>
    <Description0 xmlns="8f4db451-f08f-4afb-8418-ea388cfa0f99" xsi:nil="true"/>
    <n1152d8761884cf99b729516e8121297 xmlns="8f4db451-f08f-4afb-8418-ea388cfa0f99">
      <Terms xmlns="http://schemas.microsoft.com/office/infopath/2007/PartnerControls"/>
    </n1152d8761884cf99b729516e8121297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7EAE7DEBA01D46A938E41F4F7E09B8" ma:contentTypeVersion="12" ma:contentTypeDescription="Create a new document." ma:contentTypeScope="" ma:versionID="872581b700bb64c13e8cec0c3a0d02c3">
  <xsd:schema xmlns:xsd="http://www.w3.org/2001/XMLSchema" xmlns:xs="http://www.w3.org/2001/XMLSchema" xmlns:p="http://schemas.microsoft.com/office/2006/metadata/properties" xmlns:ns2="8f4db451-f08f-4afb-8418-ea388cfa0f99" xmlns:ns3="094539b3-591e-4cd8-9f70-3dc409bd9669" xmlns:ns4="bc0586f6-1311-4937-83b1-dd6a32a33bf4" targetNamespace="http://schemas.microsoft.com/office/2006/metadata/properties" ma:root="true" ma:fieldsID="4df3692526c3cbf5f593e69b3ec61a56" ns2:_="" ns3:_="" ns4:_="">
    <xsd:import namespace="8f4db451-f08f-4afb-8418-ea388cfa0f99"/>
    <xsd:import namespace="094539b3-591e-4cd8-9f70-3dc409bd9669"/>
    <xsd:import namespace="bc0586f6-1311-4937-83b1-dd6a32a33bf4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MediaServiceMetadata" minOccurs="0"/>
                <xsd:element ref="ns2:MediaServiceFastMetadata" minOccurs="0"/>
                <xsd:element ref="ns2:n1152d8761884cf99b729516e8121297" minOccurs="0"/>
                <xsd:element ref="ns3:TaxCatchAll" minOccurs="0"/>
                <xsd:element ref="ns2:MediaServiceDateTaken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db451-f08f-4afb-8418-ea388cfa0f99" elementFormDefault="qualified">
    <xsd:import namespace="http://schemas.microsoft.com/office/2006/documentManagement/types"/>
    <xsd:import namespace="http://schemas.microsoft.com/office/infopath/2007/PartnerControls"/>
    <xsd:element name="Description0" ma:index="4" nillable="true" ma:displayName="Description" ma:format="Dropdown" ma:internalName="Description0">
      <xsd:simpleType>
        <xsd:restriction base="dms:Note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n1152d8761884cf99b729516e8121297" ma:index="12" nillable="true" ma:taxonomy="true" ma:internalName="n1152d8761884cf99b729516e8121297" ma:taxonomyFieldName="Tags" ma:displayName="Tags" ma:readOnly="false" ma:default="" ma:fieldId="{71152d87-6188-4cf9-9b72-9516e8121297}" ma:taxonomyMulti="true" ma:sspId="649ee2ce-ecec-4460-9a14-9c9b792c9b6e" ma:termSetId="575bed86-21a1-4034-8a1a-db869fcc3d0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539b3-591e-4cd8-9f70-3dc409bd966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745d3d3-b957-4ab3-8cd6-e39b9cf13503}" ma:internalName="TaxCatchAll" ma:showField="CatchAllData" ma:web="094539b3-591e-4cd8-9f70-3dc409bd96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0586f6-1311-4937-83b1-dd6a32a33bf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9B352F-B6CE-49F4-B75E-5C9C83AE1A5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55bebd9-e222-4757-88f2-a004ac083a1a"/>
    <ds:schemaRef ds:uri="http://www.w3.org/XML/1998/namespace"/>
    <ds:schemaRef ds:uri="http://purl.org/dc/dcmitype/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03400F5-C791-4FBB-B0EE-40488671A52D}"/>
</file>

<file path=customXml/itemProps3.xml><?xml version="1.0" encoding="utf-8"?>
<ds:datastoreItem xmlns:ds="http://schemas.openxmlformats.org/officeDocument/2006/customXml" ds:itemID="{401E215F-3CF2-449B-BB1F-679CB98AD5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2169</Words>
  <Application>Microsoft Office PowerPoint</Application>
  <PresentationFormat>Widescreen</PresentationFormat>
  <Paragraphs>398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Rounded MT Bold</vt:lpstr>
      <vt:lpstr>Calibri</vt:lpstr>
      <vt:lpstr>Lato</vt:lpstr>
      <vt:lpstr>Lato Light</vt:lpstr>
      <vt:lpstr>Proxima Nova</vt:lpstr>
      <vt:lpstr>Proxima Nova Lt</vt:lpstr>
      <vt:lpstr>Wingdings</vt:lpstr>
      <vt:lpstr>LMI2017</vt:lpstr>
      <vt:lpstr>[Cargo en la empresa] |  Soluciones de asistencia remota de LogMeIn</vt:lpstr>
      <vt:lpstr>Orden del día</vt:lpstr>
      <vt:lpstr>¿Qué está motivando la necesidad de cambio?</vt:lpstr>
      <vt:lpstr>¿En qué le puede ayudar LogMeIn?</vt:lpstr>
      <vt:lpstr>Resuelva cualquier problema con LogMeIn</vt:lpstr>
      <vt:lpstr>Usado por las empresas que le prestan asistencia</vt:lpstr>
      <vt:lpstr>Resultados reales obtenidos por nuestros clientes</vt:lpstr>
      <vt:lpstr>El líder indiscutible en asistencia remota</vt:lpstr>
      <vt:lpstr>Licencias nominales y licencias simultáneas</vt:lpstr>
      <vt:lpstr>Seguridad</vt:lpstr>
      <vt:lpstr>Asistencia técnica remota multiplataforma</vt:lpstr>
      <vt:lpstr>Asistencia desatendida</vt:lpstr>
      <vt:lpstr>Administración y generación de informes</vt:lpstr>
      <vt:lpstr>Personalización y proyección de la marca</vt:lpstr>
      <vt:lpstr>Integraciones y API</vt:lpstr>
      <vt:lpstr>Integraciones preconfiguradas</vt:lpstr>
      <vt:lpstr>Paquetes de Servicios profesionales</vt:lpstr>
      <vt:lpstr>¿Preguntas?</vt:lpstr>
      <vt:lpstr>Testimonios de clientes</vt:lpstr>
      <vt:lpstr>Make-A-Wish</vt:lpstr>
      <vt:lpstr>Miron Construction </vt:lpstr>
      <vt:lpstr>Arise</vt:lpstr>
      <vt:lpstr> Siguientes pasos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[Company Title] | LogMeIn Rescue</dc:title>
  <cp:lastModifiedBy>Zsoka Bordan</cp:lastModifiedBy>
  <cp:revision>32</cp:revision>
  <dcterms:modified xsi:type="dcterms:W3CDTF">2018-03-14T18:30:53Z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0x010100277EAE7DEBA01D46A938E41F4F7E09B8</vt:lpwstr>
  </property>
</Properties>
</file>